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105"/>
  </p:notesMasterIdLst>
  <p:sldIdLst>
    <p:sldId id="323" r:id="rId2"/>
    <p:sldId id="405" r:id="rId3"/>
    <p:sldId id="406" r:id="rId4"/>
    <p:sldId id="325" r:id="rId5"/>
    <p:sldId id="441"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55" r:id="rId26"/>
    <p:sldId id="356" r:id="rId27"/>
    <p:sldId id="357" r:id="rId28"/>
    <p:sldId id="358" r:id="rId29"/>
    <p:sldId id="359" r:id="rId30"/>
    <p:sldId id="362" r:id="rId31"/>
    <p:sldId id="361" r:id="rId32"/>
    <p:sldId id="360" r:id="rId33"/>
    <p:sldId id="363" r:id="rId34"/>
    <p:sldId id="365" r:id="rId35"/>
    <p:sldId id="366" r:id="rId36"/>
    <p:sldId id="404" r:id="rId37"/>
    <p:sldId id="368" r:id="rId38"/>
    <p:sldId id="370" r:id="rId39"/>
    <p:sldId id="371" r:id="rId40"/>
    <p:sldId id="373" r:id="rId41"/>
    <p:sldId id="374" r:id="rId42"/>
    <p:sldId id="376" r:id="rId43"/>
    <p:sldId id="378" r:id="rId44"/>
    <p:sldId id="379" r:id="rId45"/>
    <p:sldId id="381" r:id="rId46"/>
    <p:sldId id="345" r:id="rId47"/>
    <p:sldId id="382" r:id="rId48"/>
    <p:sldId id="346" r:id="rId49"/>
    <p:sldId id="347" r:id="rId50"/>
    <p:sldId id="349" r:id="rId51"/>
    <p:sldId id="350" r:id="rId52"/>
    <p:sldId id="352" r:id="rId53"/>
    <p:sldId id="353" r:id="rId54"/>
    <p:sldId id="354" r:id="rId55"/>
    <p:sldId id="384" r:id="rId56"/>
    <p:sldId id="385" r:id="rId57"/>
    <p:sldId id="386" r:id="rId58"/>
    <p:sldId id="387" r:id="rId59"/>
    <p:sldId id="388" r:id="rId60"/>
    <p:sldId id="394" r:id="rId61"/>
    <p:sldId id="395" r:id="rId62"/>
    <p:sldId id="397" r:id="rId63"/>
    <p:sldId id="398" r:id="rId64"/>
    <p:sldId id="399" r:id="rId65"/>
    <p:sldId id="400" r:id="rId66"/>
    <p:sldId id="401" r:id="rId67"/>
    <p:sldId id="396" r:id="rId68"/>
    <p:sldId id="440" r:id="rId69"/>
    <p:sldId id="408" r:id="rId70"/>
    <p:sldId id="409" r:id="rId71"/>
    <p:sldId id="410" r:id="rId72"/>
    <p:sldId id="411" r:id="rId73"/>
    <p:sldId id="412" r:id="rId74"/>
    <p:sldId id="413" r:id="rId75"/>
    <p:sldId id="414" r:id="rId76"/>
    <p:sldId id="415" r:id="rId77"/>
    <p:sldId id="416" r:id="rId78"/>
    <p:sldId id="417" r:id="rId79"/>
    <p:sldId id="418" r:id="rId80"/>
    <p:sldId id="419" r:id="rId81"/>
    <p:sldId id="420" r:id="rId82"/>
    <p:sldId id="421" r:id="rId83"/>
    <p:sldId id="422" r:id="rId84"/>
    <p:sldId id="423" r:id="rId85"/>
    <p:sldId id="424" r:id="rId86"/>
    <p:sldId id="425" r:id="rId87"/>
    <p:sldId id="426" r:id="rId88"/>
    <p:sldId id="427" r:id="rId89"/>
    <p:sldId id="428" r:id="rId90"/>
    <p:sldId id="429" r:id="rId91"/>
    <p:sldId id="430" r:id="rId92"/>
    <p:sldId id="431" r:id="rId93"/>
    <p:sldId id="432" r:id="rId94"/>
    <p:sldId id="433" r:id="rId95"/>
    <p:sldId id="434" r:id="rId96"/>
    <p:sldId id="435" r:id="rId97"/>
    <p:sldId id="436" r:id="rId98"/>
    <p:sldId id="437" r:id="rId99"/>
    <p:sldId id="438" r:id="rId100"/>
    <p:sldId id="439" r:id="rId101"/>
    <p:sldId id="402" r:id="rId102"/>
    <p:sldId id="403" r:id="rId103"/>
    <p:sldId id="380" r:id="rId10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29"/>
    <p:restoredTop sz="86416" autoAdjust="0"/>
  </p:normalViewPr>
  <p:slideViewPr>
    <p:cSldViewPr snapToGrid="0">
      <p:cViewPr>
        <p:scale>
          <a:sx n="98" d="100"/>
          <a:sy n="98" d="100"/>
        </p:scale>
        <p:origin x="-792"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51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interSettings" Target="printerSettings/printerSettings1.bin"/><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AD57C9-3797-FC48-A38B-012D0D1DDEEF}" type="slidenum">
              <a:rPr lang="en-US"/>
              <a:pPr/>
              <a:t>12</a:t>
            </a:fld>
            <a:endParaRPr lang="en-US"/>
          </a:p>
        </p:txBody>
      </p:sp>
      <p:sp>
        <p:nvSpPr>
          <p:cNvPr id="471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107" name="Rectangle 3"/>
          <p:cNvSpPr>
            <a:spLocks noGrp="1" noChangeArrowheads="1"/>
          </p:cNvSpPr>
          <p:nvPr>
            <p:ph type="body" idx="1"/>
          </p:nvPr>
        </p:nvSpPr>
        <p:spPr/>
        <p:txBody>
          <a:bodyPr/>
          <a:lstStyle/>
          <a:p>
            <a:r>
              <a:rPr lang="en-US"/>
              <a:t>Easier because this is static…. Ok, the point is research directions.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6E0E79-C508-6F44-96AA-F3A1B41637B1}" type="slidenum">
              <a:rPr lang="en-US"/>
              <a:pPr/>
              <a:t>13</a:t>
            </a:fld>
            <a:endParaRPr lang="en-US"/>
          </a:p>
        </p:txBody>
      </p:sp>
      <p:sp>
        <p:nvSpPr>
          <p:cNvPr id="48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7B7F10-4FFE-1D41-AFBE-89327D12909B}" type="slidenum">
              <a:rPr lang="en-US"/>
              <a:pPr/>
              <a:t>14</a:t>
            </a:fld>
            <a:endParaRPr lang="en-US"/>
          </a:p>
        </p:txBody>
      </p:sp>
      <p:sp>
        <p:nvSpPr>
          <p:cNvPr id="91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1139" name="Rectangle 3"/>
          <p:cNvSpPr>
            <a:spLocks noGrp="1" noChangeArrowheads="1"/>
          </p:cNvSpPr>
          <p:nvPr>
            <p:ph type="body" idx="1"/>
          </p:nvPr>
        </p:nvSpPr>
        <p:spPr/>
        <p:txBody>
          <a:bodyPr/>
          <a:lstStyle/>
          <a:p>
            <a:r>
              <a:rPr lang="en-US"/>
              <a:t>Is there a difference between application design and software design?</a:t>
            </a:r>
          </a:p>
          <a:p>
            <a:r>
              <a:rPr lang="en-US"/>
              <a:t>Part of the confusion is teased out on the next couple of slides.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BB254-5A63-8647-A036-242E7F746215}" type="slidenum">
              <a:rPr lang="en-US"/>
              <a:pPr/>
              <a:t>15</a:t>
            </a:fld>
            <a:endParaRPr lang="en-US"/>
          </a:p>
        </p:txBody>
      </p:sp>
      <p:sp>
        <p:nvSpPr>
          <p:cNvPr id="92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2163" name="Rectangle 3"/>
          <p:cNvSpPr>
            <a:spLocks noGrp="1" noChangeArrowheads="1"/>
          </p:cNvSpPr>
          <p:nvPr>
            <p:ph type="body" idx="1"/>
          </p:nvPr>
        </p:nvSpPr>
        <p:spPr/>
        <p:txBody>
          <a:bodyPr/>
          <a:lstStyle/>
          <a:p>
            <a:r>
              <a:rPr lang="en-US"/>
              <a:t>If, for example, you say that requirements are the complete input-output specifications for the system to be built, then the UI has to be specified as part of the requirements.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D4D05-F520-B242-852A-7E4B75CA8EFA}" type="slidenum">
              <a:rPr lang="en-US"/>
              <a:pPr/>
              <a:t>16</a:t>
            </a:fld>
            <a:endParaRPr lang="en-US"/>
          </a:p>
        </p:txBody>
      </p:sp>
      <p:sp>
        <p:nvSpPr>
          <p:cNvPr id="93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31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B5E94-9525-5E43-B997-15521C280493}" type="slidenum">
              <a:rPr lang="en-US"/>
              <a:pPr/>
              <a:t>17</a:t>
            </a:fld>
            <a:endParaRPr lang="en-US"/>
          </a:p>
        </p:txBody>
      </p:sp>
      <p:sp>
        <p:nvSpPr>
          <p:cNvPr id="94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42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057FA3-DD01-D349-8097-C6937E530ACF}" type="slidenum">
              <a:rPr lang="en-US"/>
              <a:pPr/>
              <a:t>18</a:t>
            </a:fld>
            <a:endParaRPr lang="en-US"/>
          </a:p>
        </p:txBody>
      </p:sp>
      <p:sp>
        <p:nvSpPr>
          <p:cNvPr id="95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52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D55FDE-D54A-FE42-9014-C6B92CF6E8BD}" type="slidenum">
              <a:rPr lang="en-US"/>
              <a:pPr/>
              <a:t>19</a:t>
            </a:fld>
            <a:endParaRPr lang="en-US"/>
          </a:p>
        </p:txBody>
      </p:sp>
      <p:sp>
        <p:nvSpPr>
          <p:cNvPr id="96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62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26A0D-995E-544F-B0DD-279CC5265B38}" type="slidenum">
              <a:rPr lang="en-US"/>
              <a:pPr/>
              <a:t>20</a:t>
            </a:fld>
            <a:endParaRPr lang="en-US"/>
          </a:p>
        </p:txBody>
      </p:sp>
      <p:sp>
        <p:nvSpPr>
          <p:cNvPr id="97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7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CFE95-A170-AC48-87F9-0AA29B172810}" type="slidenum">
              <a:rPr lang="en-US"/>
              <a:pPr/>
              <a:t>21</a:t>
            </a:fld>
            <a:endParaRPr lang="en-US"/>
          </a:p>
        </p:txBody>
      </p:sp>
      <p:sp>
        <p:nvSpPr>
          <p:cNvPr id="98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83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11EE23-7262-2343-8158-452833057529}" type="slidenum">
              <a:rPr lang="en-US"/>
              <a:pPr/>
              <a:t>4</a:t>
            </a:fld>
            <a:endParaRPr lang="en-US"/>
          </a:p>
        </p:txBody>
      </p:sp>
      <p:sp>
        <p:nvSpPr>
          <p:cNvPr id="35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843" name="Rectangle 3"/>
          <p:cNvSpPr>
            <a:spLocks noGrp="1" noChangeArrowheads="1"/>
          </p:cNvSpPr>
          <p:nvPr>
            <p:ph type="body" idx="1"/>
          </p:nvPr>
        </p:nvSpPr>
        <p:spPr/>
        <p:txBody>
          <a:bodyPr/>
          <a:lstStyle/>
          <a:p>
            <a:r>
              <a:rPr lang="en-US"/>
              <a:t>Should be 3:00 minutes in.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0C921-55C4-8E43-9790-571A77B38352}" type="slidenum">
              <a:rPr lang="en-US"/>
              <a:pPr/>
              <a:t>22</a:t>
            </a:fld>
            <a:endParaRPr lang="en-US"/>
          </a:p>
        </p:txBody>
      </p:sp>
      <p:sp>
        <p:nvSpPr>
          <p:cNvPr id="993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9331" name="Rectangle 3"/>
          <p:cNvSpPr>
            <a:spLocks noGrp="1" noChangeArrowheads="1"/>
          </p:cNvSpPr>
          <p:nvPr>
            <p:ph type="body" idx="1"/>
          </p:nvPr>
        </p:nvSpPr>
        <p:spPr/>
        <p:txBody>
          <a:bodyPr/>
          <a:lstStyle/>
          <a:p>
            <a:r>
              <a:rPr lang="en-US"/>
              <a:t>Transition to next slide:  So what</a:t>
            </a:r>
            <a:r>
              <a:rPr lang="ja-JP" altLang="en-US"/>
              <a:t>’</a:t>
            </a:r>
            <a:r>
              <a:rPr lang="en-US"/>
              <a:t>s the point?  Or, what</a:t>
            </a:r>
            <a:r>
              <a:rPr lang="ja-JP" altLang="en-US"/>
              <a:t>’</a:t>
            </a:r>
            <a:r>
              <a:rPr lang="en-US"/>
              <a:t>s </a:t>
            </a:r>
            <a:r>
              <a:rPr lang="ja-JP" altLang="en-US"/>
              <a:t>“</a:t>
            </a:r>
            <a:r>
              <a:rPr lang="en-US"/>
              <a:t>A</a:t>
            </a:r>
            <a:r>
              <a:rPr lang="ja-JP" altLang="en-US"/>
              <a:t>”</a:t>
            </a:r>
            <a:r>
              <a:rPr lang="en-US"/>
              <a:t> point?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783D97-200D-B44E-81A3-9B8F2BA26B69}" type="slidenum">
              <a:rPr lang="en-US"/>
              <a:pPr/>
              <a:t>23</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6019" name="Rectangle 3"/>
          <p:cNvSpPr>
            <a:spLocks noGrp="1" noChangeArrowheads="1"/>
          </p:cNvSpPr>
          <p:nvPr>
            <p:ph type="body" idx="1"/>
          </p:nvPr>
        </p:nvSpPr>
        <p:spPr/>
        <p:txBody>
          <a:bodyPr/>
          <a:lstStyle/>
          <a:p>
            <a:r>
              <a:rPr lang="en-US"/>
              <a:t>So What?  What</a:t>
            </a:r>
            <a:r>
              <a:rPr lang="ja-JP" altLang="en-US"/>
              <a:t>’</a:t>
            </a:r>
            <a:r>
              <a:rPr lang="en-US"/>
              <a:t>s the point?   So, e.g., by following design processes during </a:t>
            </a:r>
            <a:r>
              <a:rPr lang="ja-JP" altLang="en-US"/>
              <a:t>‘</a:t>
            </a:r>
            <a:r>
              <a:rPr lang="en-US"/>
              <a:t>requirements</a:t>
            </a:r>
            <a:r>
              <a:rPr lang="ja-JP" altLang="en-US"/>
              <a:t>’</a:t>
            </a:r>
            <a:r>
              <a:rPr lang="en-US"/>
              <a:t> you end up with a much better thing -- than just the </a:t>
            </a:r>
            <a:r>
              <a:rPr lang="ja-JP" altLang="en-US"/>
              <a:t>“</a:t>
            </a:r>
            <a:r>
              <a:rPr lang="en-US"/>
              <a:t>no solution thought</a:t>
            </a:r>
            <a:r>
              <a:rPr lang="ja-JP" altLang="en-US"/>
              <a:t>”</a:t>
            </a:r>
            <a:r>
              <a:rPr lang="en-US"/>
              <a:t> RE approach would yield.  </a:t>
            </a:r>
          </a:p>
          <a:p>
            <a:r>
              <a:rPr lang="en-US"/>
              <a:t>Build, explore, mimic, use standard solutions, styles, components.  No need to feel guilty: rather give attention to designing the function, behavior, and appearance.  </a:t>
            </a:r>
          </a:p>
          <a:p>
            <a:r>
              <a:rPr lang="en-US"/>
              <a:t>Treat the design of those characteristics of a product as carefully as you will the design of the structure.</a:t>
            </a:r>
          </a:p>
          <a:p>
            <a:r>
              <a:rPr lang="en-US"/>
              <a:t>How to well-design appearance and behavior and structure remain research challenges for us.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8A739-A07F-EE40-9152-15B3941367B9}" type="slidenum">
              <a:rPr lang="en-US"/>
              <a:pPr/>
              <a:t>24</a:t>
            </a:fld>
            <a:endParaRPr lang="en-US"/>
          </a:p>
        </p:txBody>
      </p:sp>
      <p:sp>
        <p:nvSpPr>
          <p:cNvPr id="38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8915" name="Rectangle 3"/>
          <p:cNvSpPr>
            <a:spLocks noGrp="1" noChangeArrowheads="1"/>
          </p:cNvSpPr>
          <p:nvPr>
            <p:ph type="body" idx="1"/>
          </p:nvPr>
        </p:nvSpPr>
        <p:spPr/>
        <p:txBody>
          <a:bodyPr/>
          <a:lstStyle/>
          <a:p>
            <a:pPr lvl="1"/>
            <a:r>
              <a:rPr lang="en-US" sz="700"/>
              <a:t>Going on the 3rd of my little questions.</a:t>
            </a:r>
          </a:p>
          <a:p>
            <a:pPr lvl="1"/>
            <a:r>
              <a:rPr lang="en-US" sz="700"/>
              <a:t>The paper offers definitions and covers many areas… for now I</a:t>
            </a:r>
            <a:r>
              <a:rPr lang="ja-JP" altLang="en-US" sz="700"/>
              <a:t>’</a:t>
            </a:r>
            <a:r>
              <a:rPr lang="en-US" sz="700"/>
              <a:t>d just like to focus on one key aspect</a:t>
            </a:r>
          </a:p>
          <a:p>
            <a:pPr lvl="1"/>
            <a:r>
              <a:rPr lang="en-US" sz="700"/>
              <a:t>Capturing designs;  Herbsleb</a:t>
            </a:r>
            <a:r>
              <a:rPr lang="ja-JP" altLang="en-US" sz="700"/>
              <a:t>’</a:t>
            </a:r>
            <a:r>
              <a:rPr lang="en-US" sz="700"/>
              <a:t>s question.  You will do it when there</a:t>
            </a:r>
            <a:r>
              <a:rPr lang="ja-JP" altLang="en-US" sz="700"/>
              <a:t>’</a:t>
            </a:r>
            <a:r>
              <a:rPr lang="en-US" sz="700"/>
              <a:t>s a benefit.  When the decision-making is intrinsic to the process; when value is derived from it.  And that will happen in product families.   Preserve the context of the decision making --- keyed to artifacts.</a:t>
            </a:r>
          </a:p>
          <a:p>
            <a:pPr lvl="1"/>
            <a:r>
              <a:rPr lang="en-US" sz="700"/>
              <a:t>Layers.  Alternatives.  Time-based change.</a:t>
            </a:r>
          </a:p>
          <a:p>
            <a:pPr lvl="1"/>
            <a:r>
              <a:rPr lang="en-US" sz="700"/>
              <a:t>Elements of design research</a:t>
            </a:r>
          </a:p>
          <a:p>
            <a:pPr lvl="1"/>
            <a:r>
              <a:rPr lang="en-US" sz="700"/>
              <a:t>The community of designers</a:t>
            </a:r>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F384E6-1C51-2E46-A47D-49314EB53B5E}" type="slidenum">
              <a:rPr lang="en-US"/>
              <a:pPr/>
              <a:t>45</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6499" name="Rectangle 3"/>
          <p:cNvSpPr>
            <a:spLocks noGrp="1" noChangeArrowheads="1"/>
          </p:cNvSpPr>
          <p:nvPr>
            <p:ph type="body" idx="1"/>
          </p:nvPr>
        </p:nvSpPr>
        <p:spPr/>
        <p:txBody>
          <a:bodyPr/>
          <a:lstStyle/>
          <a:p>
            <a:r>
              <a:rPr lang="en-US"/>
              <a:t>Should be at 18:00 at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F384E6-1C51-2E46-A47D-49314EB53B5E}" type="slidenum">
              <a:rPr lang="en-US"/>
              <a:pPr/>
              <a:t>46</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6499" name="Rectangle 3"/>
          <p:cNvSpPr>
            <a:spLocks noGrp="1" noChangeArrowheads="1"/>
          </p:cNvSpPr>
          <p:nvPr>
            <p:ph type="body" idx="1"/>
          </p:nvPr>
        </p:nvSpPr>
        <p:spPr/>
        <p:txBody>
          <a:bodyPr/>
          <a:lstStyle/>
          <a:p>
            <a:r>
              <a:rPr lang="en-US"/>
              <a:t>Should be at 18:00 at end.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F384E6-1C51-2E46-A47D-49314EB53B5E}" type="slidenum">
              <a:rPr lang="en-US"/>
              <a:pPr/>
              <a:t>47</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6499" name="Rectangle 3"/>
          <p:cNvSpPr>
            <a:spLocks noGrp="1" noChangeArrowheads="1"/>
          </p:cNvSpPr>
          <p:nvPr>
            <p:ph type="body" idx="1"/>
          </p:nvPr>
        </p:nvSpPr>
        <p:spPr/>
        <p:txBody>
          <a:bodyPr/>
          <a:lstStyle/>
          <a:p>
            <a:r>
              <a:rPr lang="en-US"/>
              <a:t>Should be at 18:00 at end.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5B28DE-9D59-4B43-A0A2-FB072CB2A358}" type="slidenum">
              <a:rPr lang="en-US"/>
              <a:pPr/>
              <a:t>48</a:t>
            </a:fld>
            <a:endParaRPr lang="en-US"/>
          </a:p>
        </p:txBody>
      </p:sp>
      <p:sp>
        <p:nvSpPr>
          <p:cNvPr id="1105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0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995902-FF6D-8B47-BCEB-930205D41A87}" type="slidenum">
              <a:rPr lang="en-US"/>
              <a:pPr/>
              <a:t>49</a:t>
            </a:fld>
            <a:endParaRPr lang="en-US"/>
          </a:p>
        </p:txBody>
      </p:sp>
      <p:sp>
        <p:nvSpPr>
          <p:cNvPr id="39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p:txBody>
          <a:bodyPr/>
          <a:lstStyle/>
          <a:p>
            <a:r>
              <a:rPr lang="en-US"/>
              <a:t>Deletion candidate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1D77C-5B3F-3847-B1EC-5FBE570B1FF9}" type="slidenum">
              <a:rPr lang="en-US"/>
              <a:pPr/>
              <a:t>50</a:t>
            </a:fld>
            <a:endParaRPr lang="en-US"/>
          </a:p>
        </p:txBody>
      </p:sp>
      <p:sp>
        <p:nvSpPr>
          <p:cNvPr id="40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963" name="Rectangle 3"/>
          <p:cNvSpPr>
            <a:spLocks noGrp="1" noChangeArrowheads="1"/>
          </p:cNvSpPr>
          <p:nvPr>
            <p:ph type="body" idx="1"/>
          </p:nvPr>
        </p:nvSpPr>
        <p:spPr/>
        <p:txBody>
          <a:bodyPr/>
          <a:lstStyle/>
          <a:p>
            <a:r>
              <a:rPr lang="en-US">
                <a:latin typeface="Helvetica" charset="0"/>
              </a:rPr>
              <a:t>Make the point that as we change the definition of software (the thing designed) that the techniques may need to be changed, or new techniques developed.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85D67-F79D-5545-BA92-0BFF330C8E2E}" type="slidenum">
              <a:rPr lang="en-US"/>
              <a:pPr/>
              <a:t>51</a:t>
            </a:fld>
            <a:endParaRPr lang="en-US"/>
          </a:p>
        </p:txBody>
      </p:sp>
      <p:sp>
        <p:nvSpPr>
          <p:cNvPr id="1126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A8AC2-0CF0-FC47-82F3-F176D6E2388B}" type="slidenum">
              <a:rPr lang="en-US"/>
              <a:pPr/>
              <a:t>5</a:t>
            </a:fld>
            <a:endParaRPr lang="en-US"/>
          </a:p>
        </p:txBody>
      </p:sp>
      <p:sp>
        <p:nvSpPr>
          <p:cNvPr id="33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795" name="Rectangle 3"/>
          <p:cNvSpPr>
            <a:spLocks noGrp="1" noChangeArrowheads="1"/>
          </p:cNvSpPr>
          <p:nvPr>
            <p:ph type="body" idx="1"/>
          </p:nvPr>
        </p:nvSpPr>
        <p:spPr/>
        <p:txBody>
          <a:bodyPr/>
          <a:lstStyle/>
          <a:p>
            <a:r>
              <a:rPr lang="en-US" dirty="0"/>
              <a:t>So let</a:t>
            </a:r>
            <a:r>
              <a:rPr lang="ja-JP" altLang="en-US" dirty="0"/>
              <a:t>’</a:t>
            </a:r>
            <a:r>
              <a:rPr lang="en-US" dirty="0"/>
              <a:t>s begin with the subtitle:  The once and future focus of software engineering.</a:t>
            </a:r>
          </a:p>
          <a:p>
            <a:r>
              <a:rPr lang="en-US" dirty="0"/>
              <a:t>You can see from this slide, if you can read Latin, that the subtitle is a take off of this claimed epitaph for King Arthur</a:t>
            </a:r>
          </a:p>
          <a:p>
            <a:r>
              <a:rPr lang="ja-JP" altLang="en-US" dirty="0"/>
              <a:t>“</a:t>
            </a:r>
            <a:r>
              <a:rPr lang="en-US" dirty="0"/>
              <a:t>Here lies Arthur, the once and future king</a:t>
            </a:r>
            <a:r>
              <a:rPr lang="ja-JP" altLang="en-US" dirty="0"/>
              <a:t>’</a:t>
            </a:r>
            <a:r>
              <a:rPr lang="en-US" dirty="0"/>
              <a:t/>
            </a:r>
            <a:br>
              <a:rPr lang="en-US" dirty="0"/>
            </a:br>
            <a:r>
              <a:rPr lang="en-US" dirty="0"/>
              <a:t>The point is this:  design was at the very center of the earliest work in software engineering, and we claim is, and will remain, the center.</a:t>
            </a:r>
          </a:p>
          <a:p>
            <a:r>
              <a:rPr lang="en-US" dirty="0"/>
              <a:t>It seems as though Design has lost some of its appropriate prominence as SE settled into a pattern of conferences &amp; </a:t>
            </a:r>
            <a:r>
              <a:rPr lang="en-US" dirty="0" err="1"/>
              <a:t>specialities</a:t>
            </a:r>
            <a:endParaRPr lang="en-US" dirty="0"/>
          </a:p>
          <a:p>
            <a:r>
              <a:rPr lang="en-US" dirty="0"/>
              <a:t>Our contention is that Design is properly the prime focus of SE, and should regain that prominence.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C17461-7254-3E4A-97CC-FFBFFCBA38D0}" type="slidenum">
              <a:rPr lang="en-US"/>
              <a:pPr/>
              <a:t>52</a:t>
            </a:fld>
            <a:endParaRPr lang="en-US"/>
          </a:p>
        </p:txBody>
      </p:sp>
      <p:sp>
        <p:nvSpPr>
          <p:cNvPr id="1187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87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AD112E-D716-8344-B2E3-EBB0861C492A}" type="slidenum">
              <a:rPr lang="en-US"/>
              <a:pPr/>
              <a:t>53</a:t>
            </a:fld>
            <a:endParaRPr lang="en-US"/>
          </a:p>
        </p:txBody>
      </p:sp>
      <p:sp>
        <p:nvSpPr>
          <p:cNvPr id="1167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67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solidFill>
                  <a:srgbClr val="555555"/>
                </a:solidFill>
                <a:latin typeface="Helvetica" charset="0"/>
                <a:ea typeface="AppleGothic" charset="0"/>
                <a:cs typeface="AppleGothic" charset="0"/>
              </a:rPr>
              <a:t>Rotor 1:   Reqts 50%; Architecture assessment 30%; Project planning 20%.</a:t>
            </a:r>
          </a:p>
          <a:p>
            <a:endParaRPr lang="en-US">
              <a:solidFill>
                <a:srgbClr val="555555"/>
              </a:solidFill>
              <a:latin typeface="Helvetica" charset="0"/>
              <a:ea typeface="AppleGothic" charset="0"/>
              <a:cs typeface="AppleGothic" charset="0"/>
            </a:endParaRPr>
          </a:p>
          <a:p>
            <a:r>
              <a:rPr lang="en-US">
                <a:solidFill>
                  <a:srgbClr val="555555"/>
                </a:solidFill>
                <a:latin typeface="Helvetica" charset="0"/>
                <a:ea typeface="AppleGothic" charset="0"/>
                <a:cs typeface="AppleGothic" charset="0"/>
              </a:rPr>
              <a:t>Rotor 2: Design: 50%; Impl. 25%; Reqts 12.5%;  Other 12.5%</a:t>
            </a:r>
          </a:p>
          <a:p>
            <a:r>
              <a:rPr lang="en-US">
                <a:solidFill>
                  <a:srgbClr val="555555"/>
                </a:solidFill>
                <a:latin typeface="Helvetica" charset="0"/>
                <a:ea typeface="AppleGothic" charset="0"/>
                <a:cs typeface="AppleGothic" charset="0"/>
              </a:rPr>
              <a:t>Rotor 3: Design 15%; Impl. 50%; A&amp;T: 25%; Reqts 5%; Other 5%</a:t>
            </a:r>
          </a:p>
          <a:p>
            <a:r>
              <a:rPr lang="en-US">
                <a:solidFill>
                  <a:srgbClr val="555555"/>
                </a:solidFill>
                <a:latin typeface="Helvetica" charset="0"/>
                <a:ea typeface="AppleGothic" charset="0"/>
                <a:cs typeface="AppleGothic" charset="0"/>
              </a:rPr>
              <a:t>Rotor 4: Impl. 15%, A&amp;T 50%; Deployment 20%; Other 15%</a:t>
            </a:r>
          </a:p>
          <a:p>
            <a:r>
              <a:rPr lang="en-US">
                <a:solidFill>
                  <a:srgbClr val="555555"/>
                </a:solidFill>
                <a:latin typeface="Helvetica" charset="0"/>
                <a:ea typeface="AppleGothic" charset="0"/>
                <a:cs typeface="AppleGothic" charset="0"/>
              </a:rPr>
              <a:t>Rotor 5: Analysis of lessons learned: 85%; Other 15%</a:t>
            </a:r>
          </a:p>
          <a:p>
            <a:r>
              <a:rPr lang="en-US">
                <a:solidFill>
                  <a:srgbClr val="555555"/>
                </a:solidFill>
                <a:latin typeface="Helvetica" charset="0"/>
                <a:ea typeface="AppleGothic" charset="0"/>
                <a:cs typeface="AppleGothic" charset="0"/>
              </a:rPr>
              <a:t>GAP rotor (i.e. some amount of the core sticks out above the top rotor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DAF9B6-17ED-D94C-9D89-7367AF951A45}" type="slidenum">
              <a:rPr lang="en-US"/>
              <a:pPr/>
              <a:t>54</a:t>
            </a:fld>
            <a:endParaRPr lang="en-US"/>
          </a:p>
        </p:txBody>
      </p:sp>
      <p:sp>
        <p:nvSpPr>
          <p:cNvPr id="119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rPr>
              <a:t> There may be a preparatory</a:t>
            </a:r>
          </a:p>
          <a:p>
            <a:r>
              <a:rPr lang="en-US">
                <a:ea typeface="ＭＳ Ｐゴシック" charset="0"/>
              </a:rPr>
              <a:t>phase in which participants meet to discuss the whole exercise, and a follow-up phase</a:t>
            </a:r>
          </a:p>
          <a:p>
            <a:r>
              <a:rPr lang="en-US">
                <a:ea typeface="ＭＳ Ｐゴシック" charset="0"/>
              </a:rPr>
              <a:t> at the end in which a written report is delivered. The first steps are meant to make</a:t>
            </a:r>
          </a:p>
          <a:p>
            <a:r>
              <a:rPr lang="en-US">
                <a:ea typeface="ＭＳ Ｐゴシック" charset="0"/>
              </a:rPr>
              <a:t>the participants familiar with the major quality drivers for the system (step 2), the</a:t>
            </a:r>
          </a:p>
          <a:p>
            <a:r>
              <a:rPr lang="en-US">
                <a:ea typeface="ＭＳ Ｐゴシック" charset="0"/>
              </a:rPr>
              <a:t>solution chosen (step 3), and the approaches and patterns used in this solution (step</a:t>
            </a:r>
          </a:p>
          <a:p>
            <a:r>
              <a:rPr lang="en-US">
                <a:ea typeface="ＭＳ Ｐゴシック" charset="0"/>
              </a:rPr>
              <a:t>4). In step 5, the quality requirements are articulated in more detail. The project˘s</a:t>
            </a:r>
          </a:p>
          <a:p>
            <a:r>
              <a:rPr lang="en-US">
                <a:ea typeface="ＭＳ Ｐゴシック" charset="0"/>
              </a:rPr>
              <a:t>decision makers are key in this process. The end result of this exercise is a tree.</a:t>
            </a:r>
          </a:p>
          <a:p>
            <a:r>
              <a:rPr lang="en-US">
                <a:ea typeface="ＭＳ Ｐゴシック" charset="0"/>
              </a:rPr>
              <a:t>The root node is termed ”utility”. It expresses the overall quality of the architecture.</a:t>
            </a:r>
          </a:p>
          <a:p>
            <a:r>
              <a:rPr lang="en-US">
                <a:ea typeface="ＭＳ Ｐゴシック" charset="0"/>
              </a:rPr>
              <a:t>The next level contains the quality attributes that will be evaluated. These are again</a:t>
            </a:r>
          </a:p>
          <a:p>
            <a:r>
              <a:rPr lang="en-US">
                <a:ea typeface="ＭＳ Ｐゴシック" charset="0"/>
              </a:rPr>
              <a:t>broken down into more detailed constituents. The leaf nodes are concrete scenarios.</a:t>
            </a:r>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ＭＳ Ｐゴシック" charset="0"/>
                <a:cs typeface="ＭＳ Ｐゴシック" charset="0"/>
              </a:defRPr>
            </a:lvl1pPr>
            <a:lvl2pPr marL="685817" indent="-263776">
              <a:defRPr sz="2200">
                <a:solidFill>
                  <a:schemeClr val="tx1"/>
                </a:solidFill>
                <a:latin typeface="Arial" charset="0"/>
                <a:ea typeface="ＭＳ Ｐゴシック" charset="0"/>
              </a:defRPr>
            </a:lvl2pPr>
            <a:lvl3pPr marL="1055103" indent="-211021">
              <a:defRPr sz="2200">
                <a:solidFill>
                  <a:schemeClr val="tx1"/>
                </a:solidFill>
                <a:latin typeface="Arial" charset="0"/>
                <a:ea typeface="ＭＳ Ｐゴシック" charset="0"/>
              </a:defRPr>
            </a:lvl3pPr>
            <a:lvl4pPr marL="1477145" indent="-211021">
              <a:defRPr sz="2200">
                <a:solidFill>
                  <a:schemeClr val="tx1"/>
                </a:solidFill>
                <a:latin typeface="Arial" charset="0"/>
                <a:ea typeface="ＭＳ Ｐゴシック" charset="0"/>
              </a:defRPr>
            </a:lvl4pPr>
            <a:lvl5pPr marL="1899186" indent="-211021">
              <a:defRPr sz="2200">
                <a:solidFill>
                  <a:schemeClr val="tx1"/>
                </a:solidFill>
                <a:latin typeface="Arial" charset="0"/>
                <a:ea typeface="ＭＳ Ｐゴシック" charset="0"/>
              </a:defRPr>
            </a:lvl5pPr>
            <a:lvl6pPr marL="2321227" indent="-211021" eaLnBrk="0" fontAlgn="base" hangingPunct="0">
              <a:spcBef>
                <a:spcPct val="0"/>
              </a:spcBef>
              <a:spcAft>
                <a:spcPct val="0"/>
              </a:spcAft>
              <a:defRPr sz="2200">
                <a:solidFill>
                  <a:schemeClr val="tx1"/>
                </a:solidFill>
                <a:latin typeface="Arial" charset="0"/>
                <a:ea typeface="ＭＳ Ｐゴシック" charset="0"/>
              </a:defRPr>
            </a:lvl6pPr>
            <a:lvl7pPr marL="2743269" indent="-211021" eaLnBrk="0" fontAlgn="base" hangingPunct="0">
              <a:spcBef>
                <a:spcPct val="0"/>
              </a:spcBef>
              <a:spcAft>
                <a:spcPct val="0"/>
              </a:spcAft>
              <a:defRPr sz="2200">
                <a:solidFill>
                  <a:schemeClr val="tx1"/>
                </a:solidFill>
                <a:latin typeface="Arial" charset="0"/>
                <a:ea typeface="ＭＳ Ｐゴシック" charset="0"/>
              </a:defRPr>
            </a:lvl7pPr>
            <a:lvl8pPr marL="3165310" indent="-211021" eaLnBrk="0" fontAlgn="base" hangingPunct="0">
              <a:spcBef>
                <a:spcPct val="0"/>
              </a:spcBef>
              <a:spcAft>
                <a:spcPct val="0"/>
              </a:spcAft>
              <a:defRPr sz="2200">
                <a:solidFill>
                  <a:schemeClr val="tx1"/>
                </a:solidFill>
                <a:latin typeface="Arial" charset="0"/>
                <a:ea typeface="ＭＳ Ｐゴシック" charset="0"/>
              </a:defRPr>
            </a:lvl8pPr>
            <a:lvl9pPr marL="3587351" indent="-211021" eaLnBrk="0" fontAlgn="base" hangingPunct="0">
              <a:spcBef>
                <a:spcPct val="0"/>
              </a:spcBef>
              <a:spcAft>
                <a:spcPct val="0"/>
              </a:spcAft>
              <a:defRPr sz="2200">
                <a:solidFill>
                  <a:schemeClr val="tx1"/>
                </a:solidFill>
                <a:latin typeface="Arial" charset="0"/>
                <a:ea typeface="ＭＳ Ｐゴシック" charset="0"/>
              </a:defRPr>
            </a:lvl9pPr>
          </a:lstStyle>
          <a:p>
            <a:fld id="{9504DB28-8A78-BB4E-8C52-21CC7758E058}" type="slidenum">
              <a:rPr lang="en-US" sz="1200"/>
              <a:pPr/>
              <a:t>58</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114C7DDC-3D8F-BE49-BA31-C4C89F278BB0}" type="slidenum">
              <a:rPr lang="en-US" smtClean="0"/>
              <a:t>73</a:t>
            </a:fld>
            <a:endParaRPr lang="en-US"/>
          </a:p>
        </p:txBody>
      </p:sp>
    </p:spTree>
    <p:extLst>
      <p:ext uri="{BB962C8B-B14F-4D97-AF65-F5344CB8AC3E}">
        <p14:creationId xmlns:p14="http://schemas.microsoft.com/office/powerpoint/2010/main" val="263697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114C7DDC-3D8F-BE49-BA31-C4C89F278BB0}" type="slidenum">
              <a:rPr lang="en-US" smtClean="0"/>
              <a:t>74</a:t>
            </a:fld>
            <a:endParaRPr lang="en-US"/>
          </a:p>
        </p:txBody>
      </p:sp>
    </p:spTree>
    <p:extLst>
      <p:ext uri="{BB962C8B-B14F-4D97-AF65-F5344CB8AC3E}">
        <p14:creationId xmlns:p14="http://schemas.microsoft.com/office/powerpoint/2010/main" val="1471918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114C7DDC-3D8F-BE49-BA31-C4C89F278BB0}" type="slidenum">
              <a:rPr lang="en-US" smtClean="0"/>
              <a:t>75</a:t>
            </a:fld>
            <a:endParaRPr lang="en-US"/>
          </a:p>
        </p:txBody>
      </p:sp>
    </p:spTree>
    <p:extLst>
      <p:ext uri="{BB962C8B-B14F-4D97-AF65-F5344CB8AC3E}">
        <p14:creationId xmlns:p14="http://schemas.microsoft.com/office/powerpoint/2010/main" val="715122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114C7DDC-3D8F-BE49-BA31-C4C89F278BB0}" type="slidenum">
              <a:rPr lang="en-US" smtClean="0"/>
              <a:t>76</a:t>
            </a:fld>
            <a:endParaRPr lang="en-US"/>
          </a:p>
        </p:txBody>
      </p:sp>
    </p:spTree>
    <p:extLst>
      <p:ext uri="{BB962C8B-B14F-4D97-AF65-F5344CB8AC3E}">
        <p14:creationId xmlns:p14="http://schemas.microsoft.com/office/powerpoint/2010/main" val="2088389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114C7DDC-3D8F-BE49-BA31-C4C89F278BB0}" type="slidenum">
              <a:rPr lang="en-US" smtClean="0"/>
              <a:t>77</a:t>
            </a:fld>
            <a:endParaRPr lang="en-US"/>
          </a:p>
        </p:txBody>
      </p:sp>
    </p:spTree>
    <p:extLst>
      <p:ext uri="{BB962C8B-B14F-4D97-AF65-F5344CB8AC3E}">
        <p14:creationId xmlns:p14="http://schemas.microsoft.com/office/powerpoint/2010/main" val="105477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A8AC2-0CF0-FC47-82F3-F176D6E2388B}" type="slidenum">
              <a:rPr lang="en-US"/>
              <a:pPr/>
              <a:t>6</a:t>
            </a:fld>
            <a:endParaRPr lang="en-US"/>
          </a:p>
        </p:txBody>
      </p:sp>
      <p:sp>
        <p:nvSpPr>
          <p:cNvPr id="33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795" name="Rectangle 3"/>
          <p:cNvSpPr>
            <a:spLocks noGrp="1" noChangeArrowheads="1"/>
          </p:cNvSpPr>
          <p:nvPr>
            <p:ph type="body" idx="1"/>
          </p:nvPr>
        </p:nvSpPr>
        <p:spPr/>
        <p:txBody>
          <a:bodyPr/>
          <a:lstStyle/>
          <a:p>
            <a:r>
              <a:rPr lang="en-US" dirty="0"/>
              <a:t>So let</a:t>
            </a:r>
            <a:r>
              <a:rPr lang="ja-JP" altLang="en-US" dirty="0"/>
              <a:t>’</a:t>
            </a:r>
            <a:r>
              <a:rPr lang="en-US" dirty="0"/>
              <a:t>s begin with the subtitle:  The once and future focus of software engineering.</a:t>
            </a:r>
          </a:p>
          <a:p>
            <a:r>
              <a:rPr lang="en-US" dirty="0"/>
              <a:t>You can see from this slide, if you can read Latin, that the subtitle is a take off of this claimed epitaph for King Arthur</a:t>
            </a:r>
          </a:p>
          <a:p>
            <a:r>
              <a:rPr lang="ja-JP" altLang="en-US" dirty="0"/>
              <a:t>“</a:t>
            </a:r>
            <a:r>
              <a:rPr lang="en-US" dirty="0"/>
              <a:t>Here lies Arthur, the once and future king</a:t>
            </a:r>
            <a:r>
              <a:rPr lang="ja-JP" altLang="en-US" dirty="0"/>
              <a:t>’</a:t>
            </a:r>
            <a:r>
              <a:rPr lang="en-US" dirty="0"/>
              <a:t/>
            </a:r>
            <a:br>
              <a:rPr lang="en-US" dirty="0"/>
            </a:br>
            <a:r>
              <a:rPr lang="en-US" dirty="0"/>
              <a:t>The point is this:  design was at the very center of the earliest work in software engineering, and we claim is, and will remain, the center.</a:t>
            </a:r>
          </a:p>
          <a:p>
            <a:r>
              <a:rPr lang="en-US" dirty="0"/>
              <a:t>It seems as though Design has lost some of its appropriate prominence as SE settled into a pattern of conferences &amp; </a:t>
            </a:r>
            <a:r>
              <a:rPr lang="en-US" dirty="0" err="1"/>
              <a:t>specialities</a:t>
            </a:r>
            <a:endParaRPr lang="en-US" dirty="0"/>
          </a:p>
          <a:p>
            <a:r>
              <a:rPr lang="en-US" dirty="0"/>
              <a:t>Our contention is that Design is properly the prime focus of SE, and should regain that prominence.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135534-C64C-5741-B006-F55CB1CB168B}" type="slidenum">
              <a:rPr lang="en-US"/>
              <a:pPr/>
              <a:t>7</a:t>
            </a:fld>
            <a:endParaRPr lang="en-US"/>
          </a:p>
        </p:txBody>
      </p:sp>
      <p:sp>
        <p:nvSpPr>
          <p:cNvPr id="5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227" name="Rectangle 3"/>
          <p:cNvSpPr>
            <a:spLocks noGrp="1" noChangeArrowheads="1"/>
          </p:cNvSpPr>
          <p:nvPr>
            <p:ph type="body" idx="1"/>
          </p:nvPr>
        </p:nvSpPr>
        <p:spPr/>
        <p:txBody>
          <a:bodyPr/>
          <a:lstStyle/>
          <a:p>
            <a:r>
              <a:rPr lang="en-US"/>
              <a:t>The purpose of SE is to produce new applications.  New products. That involves design.</a:t>
            </a:r>
          </a:p>
          <a:p>
            <a:r>
              <a:rPr lang="en-US"/>
              <a:t>This is the essence of our task.</a:t>
            </a:r>
          </a:p>
          <a:p>
            <a:r>
              <a:rPr lang="en-US"/>
              <a:t>Herb Simon.  Sciences of the Artificial</a:t>
            </a:r>
          </a:p>
          <a:p>
            <a:r>
              <a:rPr lang="en-US"/>
              <a:t>(Materials:  concepts, languages, ways of thinking</a:t>
            </a:r>
          </a:p>
          <a:p>
            <a:r>
              <a:rPr lang="en-US"/>
              <a:t>Tools:  specific embodiments of approaches</a:t>
            </a:r>
          </a:p>
          <a:p>
            <a:r>
              <a:rPr lang="en-US"/>
              <a:t>Mechanisms:  processes and algorithms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0F5DE-479C-124B-9C22-425D33BF27C0}" type="slidenum">
              <a:rPr lang="en-US"/>
              <a:pPr/>
              <a:t>8</a:t>
            </a:fld>
            <a:endParaRPr lang="en-US"/>
          </a:p>
        </p:txBody>
      </p:sp>
      <p:sp>
        <p:nvSpPr>
          <p:cNvPr id="53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251" name="Rectangle 3"/>
          <p:cNvSpPr>
            <a:spLocks noGrp="1" noChangeArrowheads="1"/>
          </p:cNvSpPr>
          <p:nvPr>
            <p:ph type="body" idx="1"/>
          </p:nvPr>
        </p:nvSpPr>
        <p:spPr/>
        <p:txBody>
          <a:bodyPr/>
          <a:lstStyle/>
          <a:p>
            <a:r>
              <a:rPr lang="en-US"/>
              <a:t>Regardless of how far we advance SE techniques, design will always be at its heart.</a:t>
            </a:r>
          </a:p>
          <a:p>
            <a:r>
              <a:rPr lang="en-US"/>
              <a:t>The intrinsic challenges will be:</a:t>
            </a:r>
          </a:p>
          <a:p>
            <a:pPr>
              <a:buFontTx/>
              <a:buChar char="•"/>
            </a:pPr>
            <a:r>
              <a:rPr lang="en-US"/>
              <a:t>How to create artifacts to meet goals</a:t>
            </a:r>
          </a:p>
          <a:p>
            <a:pPr>
              <a:buFontTx/>
              <a:buChar char="•"/>
            </a:pPr>
            <a:r>
              <a:rPr lang="en-US"/>
              <a:t>How to represent new conceptions</a:t>
            </a:r>
          </a:p>
          <a:p>
            <a:pPr>
              <a:buFontTx/>
              <a:buChar char="•"/>
            </a:pPr>
            <a:r>
              <a:rPr lang="en-US"/>
              <a:t>How to analyze them</a:t>
            </a:r>
          </a:p>
          <a:p>
            <a:pPr>
              <a:buFontTx/>
              <a:buChar char="•"/>
            </a:pPr>
            <a:r>
              <a:rPr lang="en-US"/>
              <a:t>Y-axis:   sophistication/ambition for applications</a:t>
            </a:r>
          </a:p>
          <a:p>
            <a:pPr>
              <a:buFontTx/>
              <a:buChar char="•"/>
            </a:pPr>
            <a:r>
              <a:rPr lang="en-US"/>
              <a:t>Should be 6:00 minutes 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764BBB-9152-FC4E-862C-B46C9A6EACFF}" type="slidenum">
              <a:rPr lang="en-US"/>
              <a:pPr/>
              <a:t>9</a:t>
            </a:fld>
            <a:endParaRPr lang="en-US"/>
          </a:p>
        </p:txBody>
      </p:sp>
      <p:sp>
        <p:nvSpPr>
          <p:cNvPr id="604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p:txBody>
          <a:bodyPr/>
          <a:lstStyle/>
          <a:p>
            <a:r>
              <a:rPr lang="en-US"/>
              <a:t>Why make this point? (It just seems in the last decade or so, we</a:t>
            </a:r>
            <a:r>
              <a:rPr lang="ja-JP" altLang="en-US"/>
              <a:t>’</a:t>
            </a:r>
            <a:r>
              <a:rPr lang="en-US"/>
              <a:t>ve been more focused on the accidents of SE, rather than its essence.)</a:t>
            </a:r>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46111-B17F-8741-B5EF-54540AB26283}" type="slidenum">
              <a:rPr lang="en-US"/>
              <a:pPr/>
              <a:t>10</a:t>
            </a:fld>
            <a:endParaRPr lang="en-US"/>
          </a:p>
        </p:txBody>
      </p:sp>
      <p:sp>
        <p:nvSpPr>
          <p:cNvPr id="8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3971" name="Rectangle 3"/>
          <p:cNvSpPr>
            <a:spLocks noGrp="1" noChangeArrowheads="1"/>
          </p:cNvSpPr>
          <p:nvPr>
            <p:ph type="body" idx="1"/>
          </p:nvPr>
        </p:nvSpPr>
        <p:spPr/>
        <p:txBody>
          <a:bodyPr/>
          <a:lstStyle/>
          <a:p>
            <a:r>
              <a:rPr lang="en-US"/>
              <a:t>Now let</a:t>
            </a:r>
            <a:r>
              <a:rPr lang="ja-JP" altLang="en-US"/>
              <a:t>’</a:t>
            </a:r>
            <a:r>
              <a:rPr lang="en-US"/>
              <a:t>s turn to the second of my three simple questions:  Design of what?</a:t>
            </a:r>
          </a:p>
          <a:p>
            <a:r>
              <a:rPr lang="en-US"/>
              <a:t>The paper has two major sections, covering past emphases regarding design in software engineering, and current emphases.  They are listed here.</a:t>
            </a:r>
          </a:p>
          <a:p>
            <a:r>
              <a:rPr lang="en-US"/>
              <a:t>The point is that almost all of these emphases are direct to the STRUCTURE of software.</a:t>
            </a:r>
          </a:p>
          <a:p>
            <a:r>
              <a:rPr lang="en-US"/>
              <a:t>The contrast is with design disciplines that teach new designers how to focus on the appearance and behavior of new products.</a:t>
            </a:r>
          </a:p>
          <a:p>
            <a:r>
              <a:rPr lang="en-US"/>
              <a:t>We need to focus on developing techniques that not only help us design and assess the structure of software, but techniques that help us design and assess functionality:  both appearance and behavior.</a:t>
            </a:r>
          </a:p>
          <a:p>
            <a:endParaRPr lang="en-US"/>
          </a:p>
          <a:p>
            <a:r>
              <a:rPr lang="en-US"/>
              <a:t>An illustration or two from other disciplines will help explain my point.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B8522-28BF-D34D-ACF3-DDE0137D9CF3}" type="slidenum">
              <a:rPr lang="en-US"/>
              <a:pPr/>
              <a:t>11</a:t>
            </a:fld>
            <a:endParaRPr lang="en-US"/>
          </a:p>
        </p:txBody>
      </p:sp>
      <p:sp>
        <p:nvSpPr>
          <p:cNvPr id="460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p:txBody>
          <a:bodyPr/>
          <a:lstStyle/>
          <a:p>
            <a:r>
              <a:rPr lang="en-US"/>
              <a:t>AutoCAD</a:t>
            </a:r>
            <a:r>
              <a:rPr lang="ja-JP" altLang="en-US"/>
              <a:t>’</a:t>
            </a:r>
            <a:r>
              <a:rPr lang="en-US"/>
              <a:t>s Revit Building Information Management tool</a:t>
            </a:r>
          </a:p>
          <a:p>
            <a:r>
              <a:rPr lang="en-US"/>
              <a:t>Slides illustrate a CONFERENCE CENTER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6"/>
          <p:cNvSpPr>
            <a:spLocks noChangeShapeType="1"/>
          </p:cNvSpPr>
          <p:nvPr/>
        </p:nvSpPr>
        <p:spPr bwMode="auto">
          <a:xfrm>
            <a:off x="685800" y="1676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7"/>
          <p:cNvSpPr>
            <a:spLocks noChangeShapeType="1"/>
          </p:cNvSpPr>
          <p:nvPr/>
        </p:nvSpPr>
        <p:spPr bwMode="auto">
          <a:xfrm>
            <a:off x="685800" y="59436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5" name="Rectangle 3"/>
          <p:cNvSpPr>
            <a:spLocks noGrp="1" noChangeArrowheads="1"/>
          </p:cNvSpPr>
          <p:nvPr>
            <p:ph type="ctrTitle"/>
          </p:nvPr>
        </p:nvSpPr>
        <p:spPr>
          <a:xfrm>
            <a:off x="685800" y="1981200"/>
            <a:ext cx="7772400" cy="1143000"/>
          </a:xfrm>
        </p:spPr>
        <p:txBody>
          <a:bodyPr/>
          <a:lstStyle>
            <a:lvl1pPr algn="ctr">
              <a:defRPr/>
            </a:lvl1pPr>
          </a:lstStyle>
          <a:p>
            <a:r>
              <a:rPr lang="en-US" smtClean="0"/>
              <a:t>Click to edit Master title style</a:t>
            </a:r>
            <a:endParaRPr lang="en-US"/>
          </a:p>
        </p:txBody>
      </p:sp>
      <p:sp>
        <p:nvSpPr>
          <p:cNvPr id="100356" name="Rectangle 4"/>
          <p:cNvSpPr>
            <a:spLocks noGrp="1" noChangeArrowheads="1"/>
          </p:cNvSpPr>
          <p:nvPr>
            <p:ph type="subTitle" idx="1"/>
          </p:nvPr>
        </p:nvSpPr>
        <p:spPr>
          <a:xfrm>
            <a:off x="1371600" y="3429000"/>
            <a:ext cx="6400800" cy="914400"/>
          </a:xfrm>
        </p:spPr>
        <p:txBody>
          <a:bodyPr/>
          <a:lstStyle>
            <a:lvl1pPr marL="0" indent="0" algn="ctr">
              <a:buFont typeface="Wingdings" pitchFamily="2" charset="2"/>
              <a:buNone/>
              <a:defRPr sz="1800">
                <a:solidFill>
                  <a:srgbClr val="003366"/>
                </a:solidFill>
                <a:effectLst>
                  <a:outerShdw blurRad="38100" dist="38100" dir="2700000" algn="tl">
                    <a:srgbClr val="C0C0C0"/>
                  </a:outerShdw>
                </a:effectLst>
              </a:defRPr>
            </a:lvl1pPr>
          </a:lstStyle>
          <a:p>
            <a:r>
              <a:rPr lang="en-US" smtClean="0"/>
              <a:t>Click to edit Master subtitle style</a:t>
            </a:r>
            <a:endParaRPr lang="it-IT"/>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it-IT" altLang="en-US"/>
              <a:t>Design and software architecture</a:t>
            </a:r>
          </a:p>
        </p:txBody>
      </p:sp>
      <p:pic>
        <p:nvPicPr>
          <p:cNvPr id="2" name="Picture 1"/>
          <p:cNvPicPr>
            <a:picLocks noChangeAspect="1"/>
          </p:cNvPicPr>
          <p:nvPr userDrawn="1"/>
        </p:nvPicPr>
        <p:blipFill>
          <a:blip r:embed="rId2"/>
          <a:stretch>
            <a:fillRect/>
          </a:stretch>
        </p:blipFill>
        <p:spPr>
          <a:xfrm>
            <a:off x="7518365" y="0"/>
            <a:ext cx="1625635" cy="1166216"/>
          </a:xfrm>
          <a:prstGeom prst="rect">
            <a:avLst/>
          </a:prstGeom>
        </p:spPr>
      </p:pic>
    </p:spTree>
    <p:extLst>
      <p:ext uri="{BB962C8B-B14F-4D97-AF65-F5344CB8AC3E}">
        <p14:creationId xmlns:p14="http://schemas.microsoft.com/office/powerpoint/2010/main" val="195653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EBB324AC-AC15-1544-92C5-F96BE56CAF47}" type="slidenum">
              <a:rPr lang="it-IT" altLang="en-US"/>
              <a:pPr>
                <a:defRPr/>
              </a:pPr>
              <a:t>‹#›</a:t>
            </a:fld>
            <a:endParaRPr lang="it-IT" altLang="en-US"/>
          </a:p>
        </p:txBody>
      </p:sp>
    </p:spTree>
    <p:extLst>
      <p:ext uri="{BB962C8B-B14F-4D97-AF65-F5344CB8AC3E}">
        <p14:creationId xmlns:p14="http://schemas.microsoft.com/office/powerpoint/2010/main" val="10173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15888"/>
            <a:ext cx="1943100" cy="5903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15888"/>
            <a:ext cx="5676900" cy="5903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F03203CA-41B1-CB40-BC31-503FB6B4E273}" type="slidenum">
              <a:rPr lang="it-IT" altLang="en-US"/>
              <a:pPr>
                <a:defRPr/>
              </a:pPr>
              <a:t>‹#›</a:t>
            </a:fld>
            <a:endParaRPr lang="it-IT" altLang="en-US"/>
          </a:p>
        </p:txBody>
      </p:sp>
    </p:spTree>
    <p:extLst>
      <p:ext uri="{BB962C8B-B14F-4D97-AF65-F5344CB8AC3E}">
        <p14:creationId xmlns:p14="http://schemas.microsoft.com/office/powerpoint/2010/main" val="1725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98625" y="115888"/>
            <a:ext cx="5678488"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705225"/>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6B4D67DF-7082-0F40-8712-313519D5C4F6}" type="slidenum">
              <a:rPr lang="it-IT" altLang="en-US"/>
              <a:pPr>
                <a:defRPr/>
              </a:pPr>
              <a:t>‹#›</a:t>
            </a:fld>
            <a:endParaRPr lang="it-IT" altLang="en-US"/>
          </a:p>
        </p:txBody>
      </p:sp>
    </p:spTree>
    <p:extLst>
      <p:ext uri="{BB962C8B-B14F-4D97-AF65-F5344CB8AC3E}">
        <p14:creationId xmlns:p14="http://schemas.microsoft.com/office/powerpoint/2010/main" val="121123346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6C734F31-09EF-EB4E-B52E-8C3A4BAB6531}" type="slidenum">
              <a:rPr lang="it-IT" altLang="en-US"/>
              <a:pPr>
                <a:defRPr/>
              </a:pPr>
              <a:t>‹#›</a:t>
            </a:fld>
            <a:endParaRPr lang="it-IT" altLang="en-US"/>
          </a:p>
        </p:txBody>
      </p:sp>
    </p:spTree>
    <p:extLst>
      <p:ext uri="{BB962C8B-B14F-4D97-AF65-F5344CB8AC3E}">
        <p14:creationId xmlns:p14="http://schemas.microsoft.com/office/powerpoint/2010/main" val="120335634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p:spPr>
        <p:txBody>
          <a:bodyPr>
            <a:noAutofit/>
          </a:bodyPr>
          <a:lstStyle>
            <a:lvl1pPr algn="ctr">
              <a:defRPr sz="3800" b="0" i="0">
                <a:latin typeface="+mn-lt"/>
                <a:cs typeface="Arial"/>
              </a:defRPr>
            </a:lvl1pPr>
          </a:lstStyle>
          <a:p>
            <a:r>
              <a:rPr lang="it-IT" dirty="0" smtClean="0"/>
              <a:t>Fare clic per modificare stile</a:t>
            </a:r>
            <a:endParaRPr lang="it-IT" dirty="0"/>
          </a:p>
        </p:txBody>
      </p:sp>
      <p:sp>
        <p:nvSpPr>
          <p:cNvPr id="3" name="Sottotitolo 2"/>
          <p:cNvSpPr>
            <a:spLocks noGrp="1"/>
          </p:cNvSpPr>
          <p:nvPr>
            <p:ph type="subTitle" idx="1"/>
          </p:nvPr>
        </p:nvSpPr>
        <p:spPr>
          <a:xfrm>
            <a:off x="714409" y="4065020"/>
            <a:ext cx="7743791" cy="580834"/>
          </a:xfr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
        <p:nvSpPr>
          <p:cNvPr id="4" name="Segnaposto data 3"/>
          <p:cNvSpPr>
            <a:spLocks noGrp="1"/>
          </p:cNvSpPr>
          <p:nvPr>
            <p:ph type="dt" sz="half" idx="10"/>
          </p:nvPr>
        </p:nvSpPr>
        <p:spPr/>
        <p:txBody>
          <a:bodyPr/>
          <a:lstStyle/>
          <a:p>
            <a:fld id="{73FAAD09-1C82-FD45-B72F-64AF07B0037D}" type="datetimeFigureOut">
              <a:rPr lang="it-IT" smtClean="0"/>
              <a:t>16/10/17</a:t>
            </a:fld>
            <a:endParaRPr lang="it-IT"/>
          </a:p>
        </p:txBody>
      </p:sp>
      <p:sp>
        <p:nvSpPr>
          <p:cNvPr id="6"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17798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it-IT" smtClean="0"/>
              <a:t>Click to edit Master title style</a:t>
            </a:r>
            <a:endParaRPr lang="en-CA"/>
          </a:p>
        </p:txBody>
      </p:sp>
      <p:sp>
        <p:nvSpPr>
          <p:cNvPr id="3" name="Text Placeholder 2"/>
          <p:cNvSpPr>
            <a:spLocks noGrp="1"/>
          </p:cNvSpPr>
          <p:nvPr>
            <p:ph type="body" sz="half" idx="1"/>
          </p:nvPr>
        </p:nvSpPr>
        <p:spPr>
          <a:xfrm>
            <a:off x="457200" y="1719263"/>
            <a:ext cx="4038600" cy="4411662"/>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CA"/>
          </a:p>
        </p:txBody>
      </p:sp>
      <p:sp>
        <p:nvSpPr>
          <p:cNvPr id="4" name="Content Placeholder 3"/>
          <p:cNvSpPr>
            <a:spLocks noGrp="1"/>
          </p:cNvSpPr>
          <p:nvPr>
            <p:ph sz="half" idx="2"/>
          </p:nvPr>
        </p:nvSpPr>
        <p:spPr>
          <a:xfrm>
            <a:off x="4648200" y="1719263"/>
            <a:ext cx="4038600" cy="4411662"/>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CA"/>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270B920C-285D-2240-91E2-4FDEDCD12729}" type="slidenum">
              <a:rPr lang="en-US"/>
              <a:pPr/>
              <a:t>‹#›</a:t>
            </a:fld>
            <a:endParaRPr lang="en-US"/>
          </a:p>
        </p:txBody>
      </p:sp>
    </p:spTree>
    <p:extLst>
      <p:ext uri="{BB962C8B-B14F-4D97-AF65-F5344CB8AC3E}">
        <p14:creationId xmlns:p14="http://schemas.microsoft.com/office/powerpoint/2010/main" val="3042367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1B1625E7-A0C6-CE42-A3E8-6094708A5C26}" type="slidenum">
              <a:rPr lang="it-IT" altLang="en-US"/>
              <a:pPr>
                <a:defRPr/>
              </a:pPr>
              <a:t>‹#›</a:t>
            </a:fld>
            <a:endParaRPr lang="it-IT" altLang="en-US"/>
          </a:p>
        </p:txBody>
      </p:sp>
    </p:spTree>
    <p:extLst>
      <p:ext uri="{BB962C8B-B14F-4D97-AF65-F5344CB8AC3E}">
        <p14:creationId xmlns:p14="http://schemas.microsoft.com/office/powerpoint/2010/main" val="427647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1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A6F3F937-B617-2A42-9F51-7E7C373303A2}" type="slidenum">
              <a:rPr lang="it-IT" altLang="en-US"/>
              <a:pPr>
                <a:defRPr/>
              </a:pPr>
              <a:t>‹#›</a:t>
            </a:fld>
            <a:endParaRPr lang="it-IT" altLang="en-US"/>
          </a:p>
        </p:txBody>
      </p:sp>
    </p:spTree>
    <p:extLst>
      <p:ext uri="{BB962C8B-B14F-4D97-AF65-F5344CB8AC3E}">
        <p14:creationId xmlns:p14="http://schemas.microsoft.com/office/powerpoint/2010/main" val="198729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5734B508-35AB-CA4F-84E9-91F2D41C4D46}" type="slidenum">
              <a:rPr lang="it-IT" altLang="en-US"/>
              <a:pPr>
                <a:defRPr/>
              </a:pPr>
              <a:t>‹#›</a:t>
            </a:fld>
            <a:endParaRPr lang="it-IT" altLang="en-US"/>
          </a:p>
        </p:txBody>
      </p:sp>
    </p:spTree>
    <p:extLst>
      <p:ext uri="{BB962C8B-B14F-4D97-AF65-F5344CB8AC3E}">
        <p14:creationId xmlns:p14="http://schemas.microsoft.com/office/powerpoint/2010/main" val="73782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it-IT"/>
          </a:p>
        </p:txBody>
      </p:sp>
      <p:sp>
        <p:nvSpPr>
          <p:cNvPr id="8"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9" name="Rectangle 7"/>
          <p:cNvSpPr>
            <a:spLocks noGrp="1" noChangeArrowheads="1"/>
          </p:cNvSpPr>
          <p:nvPr>
            <p:ph type="sldNum" sz="quarter" idx="12"/>
          </p:nvPr>
        </p:nvSpPr>
        <p:spPr>
          <a:ln/>
        </p:spPr>
        <p:txBody>
          <a:bodyPr/>
          <a:lstStyle>
            <a:lvl1pPr>
              <a:defRPr/>
            </a:lvl1pPr>
          </a:lstStyle>
          <a:p>
            <a:pPr>
              <a:defRPr/>
            </a:pPr>
            <a:fld id="{CDB761CE-EFCC-3044-A50F-763ABE27296C}" type="slidenum">
              <a:rPr lang="it-IT" altLang="en-US"/>
              <a:pPr>
                <a:defRPr/>
              </a:pPr>
              <a:t>‹#›</a:t>
            </a:fld>
            <a:endParaRPr lang="it-IT" altLang="en-US"/>
          </a:p>
        </p:txBody>
      </p:sp>
    </p:spTree>
    <p:extLst>
      <p:ext uri="{BB962C8B-B14F-4D97-AF65-F5344CB8AC3E}">
        <p14:creationId xmlns:p14="http://schemas.microsoft.com/office/powerpoint/2010/main" val="97957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it-IT"/>
          </a:p>
        </p:txBody>
      </p:sp>
      <p:sp>
        <p:nvSpPr>
          <p:cNvPr id="4"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5" name="Rectangle 7"/>
          <p:cNvSpPr>
            <a:spLocks noGrp="1" noChangeArrowheads="1"/>
          </p:cNvSpPr>
          <p:nvPr>
            <p:ph type="sldNum" sz="quarter" idx="12"/>
          </p:nvPr>
        </p:nvSpPr>
        <p:spPr>
          <a:ln/>
        </p:spPr>
        <p:txBody>
          <a:bodyPr/>
          <a:lstStyle>
            <a:lvl1pPr>
              <a:defRPr/>
            </a:lvl1pPr>
          </a:lstStyle>
          <a:p>
            <a:pPr>
              <a:defRPr/>
            </a:pPr>
            <a:fld id="{9C5A4106-D103-184B-81BF-BA7C88DF8BD2}" type="slidenum">
              <a:rPr lang="it-IT" altLang="en-US"/>
              <a:pPr>
                <a:defRPr/>
              </a:pPr>
              <a:t>‹#›</a:t>
            </a:fld>
            <a:endParaRPr lang="it-IT" altLang="en-US"/>
          </a:p>
        </p:txBody>
      </p:sp>
    </p:spTree>
    <p:extLst>
      <p:ext uri="{BB962C8B-B14F-4D97-AF65-F5344CB8AC3E}">
        <p14:creationId xmlns:p14="http://schemas.microsoft.com/office/powerpoint/2010/main" val="109296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it-IT"/>
          </a:p>
        </p:txBody>
      </p:sp>
      <p:sp>
        <p:nvSpPr>
          <p:cNvPr id="3"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4" name="Rectangle 7"/>
          <p:cNvSpPr>
            <a:spLocks noGrp="1" noChangeArrowheads="1"/>
          </p:cNvSpPr>
          <p:nvPr>
            <p:ph type="sldNum" sz="quarter" idx="12"/>
          </p:nvPr>
        </p:nvSpPr>
        <p:spPr>
          <a:ln/>
        </p:spPr>
        <p:txBody>
          <a:bodyPr/>
          <a:lstStyle>
            <a:lvl1pPr>
              <a:defRPr/>
            </a:lvl1pPr>
          </a:lstStyle>
          <a:p>
            <a:pPr>
              <a:defRPr/>
            </a:pPr>
            <a:fld id="{6A9A30BD-1636-0545-86B9-BCF0C7358B4B}" type="slidenum">
              <a:rPr lang="it-IT" altLang="en-US"/>
              <a:pPr>
                <a:defRPr/>
              </a:pPr>
              <a:t>‹#›</a:t>
            </a:fld>
            <a:endParaRPr lang="it-IT" altLang="en-US"/>
          </a:p>
        </p:txBody>
      </p:sp>
    </p:spTree>
    <p:extLst>
      <p:ext uri="{BB962C8B-B14F-4D97-AF65-F5344CB8AC3E}">
        <p14:creationId xmlns:p14="http://schemas.microsoft.com/office/powerpoint/2010/main" val="206355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DFAE3D2F-A112-F542-A634-F006519CF1CA}" type="slidenum">
              <a:rPr lang="it-IT" altLang="en-US"/>
              <a:pPr>
                <a:defRPr/>
              </a:pPr>
              <a:t>‹#›</a:t>
            </a:fld>
            <a:endParaRPr lang="it-IT" altLang="en-US"/>
          </a:p>
        </p:txBody>
      </p:sp>
    </p:spTree>
    <p:extLst>
      <p:ext uri="{BB962C8B-B14F-4D97-AF65-F5344CB8AC3E}">
        <p14:creationId xmlns:p14="http://schemas.microsoft.com/office/powerpoint/2010/main" val="38618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7EC3130E-167F-4549-8A0E-E21A2E3FCADE}" type="slidenum">
              <a:rPr lang="it-IT" altLang="en-US"/>
              <a:pPr>
                <a:defRPr/>
              </a:pPr>
              <a:t>‹#›</a:t>
            </a:fld>
            <a:endParaRPr lang="it-IT" altLang="en-US"/>
          </a:p>
        </p:txBody>
      </p:sp>
    </p:spTree>
    <p:extLst>
      <p:ext uri="{BB962C8B-B14F-4D97-AF65-F5344CB8AC3E}">
        <p14:creationId xmlns:p14="http://schemas.microsoft.com/office/powerpoint/2010/main" val="98161401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29" Type="http://schemas.openxmlformats.org/officeDocument/2006/relationships/image" Target="../media/image2.png"/><Relationship Id="rId30" Type="http://schemas.openxmlformats.org/officeDocument/2006/relationships/image" Target="../media/image3.png"/><Relationship Id="rId31"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bwMode="auto">
          <a:xfrm>
            <a:off x="1698625" y="1158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685800" y="1238250"/>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9333" name="Rectangle 5"/>
          <p:cNvSpPr>
            <a:spLocks noGrp="1" noChangeArrowheads="1"/>
          </p:cNvSpPr>
          <p:nvPr>
            <p:ph type="dt" sz="half" idx="2"/>
          </p:nvPr>
        </p:nvSpPr>
        <p:spPr bwMode="auto">
          <a:xfrm>
            <a:off x="685800" y="6337300"/>
            <a:ext cx="3360738" cy="239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1pPr>
          </a:lstStyle>
          <a:p>
            <a:pPr>
              <a:defRPr/>
            </a:pPr>
            <a:endParaRPr lang="it-IT"/>
          </a:p>
        </p:txBody>
      </p:sp>
      <p:sp>
        <p:nvSpPr>
          <p:cNvPr id="99334" name="Rectangle 6"/>
          <p:cNvSpPr>
            <a:spLocks noGrp="1" noChangeArrowheads="1"/>
          </p:cNvSpPr>
          <p:nvPr>
            <p:ph type="ftr" sz="quarter" idx="3"/>
          </p:nvPr>
        </p:nvSpPr>
        <p:spPr bwMode="auto">
          <a:xfrm>
            <a:off x="5106988" y="6337300"/>
            <a:ext cx="33591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lang="it-IT" sz="1200" b="1" smtClean="0">
                <a:effectLst/>
              </a:defRPr>
            </a:lvl1pPr>
          </a:lstStyle>
          <a:p>
            <a:r>
              <a:rPr lang="it-IT" dirty="0" err="1" smtClean="0"/>
              <a:t>Foundations</a:t>
            </a:r>
            <a:r>
              <a:rPr lang="it-IT" dirty="0" smtClean="0"/>
              <a:t> of </a:t>
            </a:r>
            <a:r>
              <a:rPr lang="it-IT" dirty="0" err="1" smtClean="0"/>
              <a:t>Complex</a:t>
            </a:r>
            <a:r>
              <a:rPr lang="it-IT" dirty="0" smtClean="0"/>
              <a:t> Software </a:t>
            </a:r>
            <a:r>
              <a:rPr lang="it-IT" dirty="0" err="1" smtClean="0"/>
              <a:t>Architectures</a:t>
            </a:r>
            <a:r>
              <a:rPr lang="it-IT" dirty="0" smtClean="0"/>
              <a:t> and </a:t>
            </a:r>
            <a:r>
              <a:rPr lang="it-IT" dirty="0" err="1" smtClean="0"/>
              <a:t>Styles</a:t>
            </a:r>
            <a:endParaRPr lang="it-IT" dirty="0"/>
          </a:p>
        </p:txBody>
      </p:sp>
      <p:sp>
        <p:nvSpPr>
          <p:cNvPr id="99335" name="Rectangle 7"/>
          <p:cNvSpPr>
            <a:spLocks noGrp="1" noChangeArrowheads="1"/>
          </p:cNvSpPr>
          <p:nvPr>
            <p:ph type="sldNum" sz="quarter" idx="4"/>
          </p:nvPr>
        </p:nvSpPr>
        <p:spPr bwMode="auto">
          <a:xfrm>
            <a:off x="4089400" y="6337300"/>
            <a:ext cx="965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66"/>
                </a:solidFill>
                <a:effectLst>
                  <a:outerShdw blurRad="38100" dist="38100" dir="2700000" algn="tl">
                    <a:srgbClr val="C0C0C0"/>
                  </a:outerShdw>
                </a:effectLst>
                <a:latin typeface="Trebuchet MS" charset="0"/>
              </a:defRPr>
            </a:lvl1pPr>
          </a:lstStyle>
          <a:p>
            <a:pPr>
              <a:defRPr/>
            </a:pPr>
            <a:fld id="{808BC07A-BBD9-8C4F-BDD9-7C85A0AE3694}" type="slidenum">
              <a:rPr lang="it-IT" altLang="en-US"/>
              <a:pPr>
                <a:defRPr/>
              </a:pPr>
              <a:t>‹#›</a:t>
            </a:fld>
            <a:endParaRPr lang="it-IT" altLang="en-US"/>
          </a:p>
        </p:txBody>
      </p:sp>
      <p:sp>
        <p:nvSpPr>
          <p:cNvPr id="1032" name="Line 8"/>
          <p:cNvSpPr>
            <a:spLocks noChangeShapeType="1"/>
          </p:cNvSpPr>
          <p:nvPr/>
        </p:nvSpPr>
        <p:spPr bwMode="auto">
          <a:xfrm>
            <a:off x="685800" y="6248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9"/>
          <p:cNvSpPr>
            <a:spLocks noChangeShapeType="1"/>
          </p:cNvSpPr>
          <p:nvPr/>
        </p:nvSpPr>
        <p:spPr bwMode="auto">
          <a:xfrm>
            <a:off x="685800" y="10541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28"/>
          <a:stretch>
            <a:fillRect/>
          </a:stretch>
        </p:blipFill>
        <p:spPr>
          <a:xfrm>
            <a:off x="7740125" y="0"/>
            <a:ext cx="1403875" cy="1007128"/>
          </a:xfrm>
          <a:prstGeom prst="rect">
            <a:avLst/>
          </a:prstGeom>
        </p:spPr>
      </p:pic>
    </p:spTree>
  </p:cSld>
  <p:clrMap bg1="lt1" tx1="dk1" bg2="lt2" tx2="dk2" accent1="accent1" accent2="accent2" accent3="accent3" accent4="accent4" accent5="accent5" accent6="accent6" hlink="hlink" folHlink="folHlink"/>
  <p:sldLayoutIdLst>
    <p:sldLayoutId id="2147483906"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8" r:id="rId14"/>
    <p:sldLayoutId id="2147483909" r:id="rId15"/>
    <p:sldLayoutId id="2147483910" r:id="rId16"/>
    <p:sldLayoutId id="2147483912" r:id="rId17"/>
    <p:sldLayoutId id="2147483913" r:id="rId18"/>
    <p:sldLayoutId id="2147483915" r:id="rId19"/>
    <p:sldLayoutId id="2147483917" r:id="rId20"/>
    <p:sldLayoutId id="2147483918" r:id="rId21"/>
    <p:sldLayoutId id="2147483920" r:id="rId22"/>
    <p:sldLayoutId id="2147483921" r:id="rId23"/>
    <p:sldLayoutId id="2147483923" r:id="rId24"/>
    <p:sldLayoutId id="2147483925" r:id="rId25"/>
    <p:sldLayoutId id="2147483926" r:id="rId26"/>
  </p:sldLayoutIdLst>
  <p:hf hdr="0" dt="0"/>
  <p:txStyles>
    <p:title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SzPct val="60000"/>
        <a:buFont typeface="Wingdings" charset="2"/>
        <a:buBlip>
          <a:blip r:embed="rId29"/>
        </a:buBlip>
        <a:defRPr sz="24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5000"/>
        <a:buBlip>
          <a:blip r:embed="rId30"/>
        </a:buBlip>
        <a:defRPr sz="2200">
          <a:solidFill>
            <a:schemeClr val="tx2"/>
          </a:solidFill>
          <a:latin typeface="+mn-lt"/>
          <a:ea typeface="ＭＳ Ｐゴシック" charset="0"/>
        </a:defRPr>
      </a:lvl2pPr>
      <a:lvl3pPr marL="1143000" indent="-228600" algn="l" rtl="0" eaLnBrk="0" fontAlgn="base" hangingPunct="0">
        <a:spcBef>
          <a:spcPct val="20000"/>
        </a:spcBef>
        <a:spcAft>
          <a:spcPct val="0"/>
        </a:spcAft>
        <a:buSzPct val="70000"/>
        <a:buBlip>
          <a:blip r:embed="rId31"/>
        </a:buBlip>
        <a:defRPr sz="2000">
          <a:solidFill>
            <a:schemeClr val="tx2"/>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2"/>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2"/>
          </a:solidFill>
          <a:latin typeface="+mn-lt"/>
          <a:ea typeface="ＭＳ Ｐゴシック" charset="0"/>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sonarsource.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smtClean="0">
                <a:effectLst>
                  <a:outerShdw blurRad="38100" dist="38100" dir="2700000" algn="tl">
                    <a:srgbClr val="DDDDDD"/>
                  </a:outerShdw>
                </a:effectLst>
              </a:rPr>
              <a:t>damianandrew.tamburri@polimi.it</a:t>
            </a: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smtClean="0">
              <a:solidFill>
                <a:srgbClr val="003366"/>
              </a:solidFill>
              <a:latin typeface="Trebuchet MS"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Design of </a:t>
            </a:r>
            <a:r>
              <a:rPr lang="en-US" i="1"/>
              <a:t>What</a:t>
            </a:r>
            <a:r>
              <a:rPr lang="en-US"/>
              <a:t>?</a:t>
            </a:r>
          </a:p>
        </p:txBody>
      </p:sp>
      <p:sp>
        <p:nvSpPr>
          <p:cNvPr id="62467" name="Rectangle 3"/>
          <p:cNvSpPr>
            <a:spLocks noGrp="1" noChangeArrowheads="1"/>
          </p:cNvSpPr>
          <p:nvPr>
            <p:ph type="body" idx="1"/>
          </p:nvPr>
        </p:nvSpPr>
        <p:spPr/>
        <p:txBody>
          <a:bodyPr/>
          <a:lstStyle/>
          <a:p>
            <a:pPr>
              <a:lnSpc>
                <a:spcPct val="90000"/>
              </a:lnSpc>
            </a:pPr>
            <a:r>
              <a:rPr lang="en-US" sz="2600"/>
              <a:t>Past and current software design research</a:t>
            </a:r>
          </a:p>
          <a:p>
            <a:pPr lvl="1">
              <a:lnSpc>
                <a:spcPct val="90000"/>
              </a:lnSpc>
            </a:pPr>
            <a:r>
              <a:rPr lang="en-US" sz="1800"/>
              <a:t>Prescriptive design methods, Notations, The wisdom of experience, </a:t>
            </a:r>
            <a:r>
              <a:rPr lang="en-US" sz="1800">
                <a:solidFill>
                  <a:schemeClr val="bg2"/>
                </a:solidFill>
              </a:rPr>
              <a:t>HCI design,</a:t>
            </a:r>
            <a:r>
              <a:rPr lang="en-US" sz="1800">
                <a:solidFill>
                  <a:schemeClr val="folHlink"/>
                </a:solidFill>
              </a:rPr>
              <a:t> Design outside of software, Cognitive and social strategies</a:t>
            </a:r>
          </a:p>
          <a:p>
            <a:pPr lvl="1">
              <a:lnSpc>
                <a:spcPct val="90000"/>
              </a:lnSpc>
            </a:pPr>
            <a:r>
              <a:rPr lang="en-US" sz="1800"/>
              <a:t>Agile methods, Aspect-oriented design, Design analysis, Component-based design, Software architecture</a:t>
            </a:r>
            <a:endParaRPr lang="en-US" sz="2200"/>
          </a:p>
          <a:p>
            <a:pPr lvl="1">
              <a:lnSpc>
                <a:spcPct val="90000"/>
              </a:lnSpc>
            </a:pPr>
            <a:r>
              <a:rPr lang="en-US" sz="2200"/>
              <a:t>Point:  almost all are focused on </a:t>
            </a:r>
            <a:r>
              <a:rPr lang="en-US" sz="2200">
                <a:solidFill>
                  <a:srgbClr val="FF0000"/>
                </a:solidFill>
              </a:rPr>
              <a:t>structure</a:t>
            </a:r>
            <a:r>
              <a:rPr lang="en-US" sz="2200"/>
              <a:t> of software</a:t>
            </a:r>
          </a:p>
          <a:p>
            <a:pPr>
              <a:lnSpc>
                <a:spcPct val="90000"/>
              </a:lnSpc>
            </a:pPr>
            <a:r>
              <a:rPr lang="en-US" sz="2600"/>
              <a:t>Design in other disciplines (automotive, architectural, fashion, consumer products)</a:t>
            </a:r>
          </a:p>
          <a:p>
            <a:pPr lvl="1">
              <a:lnSpc>
                <a:spcPct val="90000"/>
              </a:lnSpc>
            </a:pPr>
            <a:r>
              <a:rPr lang="en-US" sz="2200">
                <a:sym typeface="Symbol" charset="0"/>
              </a:rPr>
              <a:t> </a:t>
            </a:r>
            <a:r>
              <a:rPr lang="en-US" sz="2200"/>
              <a:t>at least as much emphasis on appearance and behavior -- perhaps more so.</a:t>
            </a:r>
          </a:p>
          <a:p>
            <a:pPr>
              <a:lnSpc>
                <a:spcPct val="90000"/>
              </a:lnSpc>
            </a:pPr>
            <a:r>
              <a:rPr lang="en-US" sz="2600"/>
              <a:t>We need to focus on design of structure </a:t>
            </a:r>
            <a:r>
              <a:rPr lang="en-US" sz="2600">
                <a:solidFill>
                  <a:srgbClr val="FF0000"/>
                </a:solidFill>
              </a:rPr>
              <a:t>and</a:t>
            </a:r>
            <a:r>
              <a:rPr lang="en-US" sz="2600"/>
              <a:t> appearance and behavior</a:t>
            </a:r>
          </a:p>
        </p:txBody>
      </p:sp>
    </p:spTree>
    <p:extLst>
      <p:ext uri="{BB962C8B-B14F-4D97-AF65-F5344CB8AC3E}">
        <p14:creationId xmlns:p14="http://schemas.microsoft.com/office/powerpoint/2010/main" val="305115702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Kanban Board</a:t>
            </a:r>
            <a:endParaRPr lang="en-US" dirty="0"/>
          </a:p>
        </p:txBody>
      </p:sp>
      <p:pic>
        <p:nvPicPr>
          <p:cNvPr id="7170" name="Picture 2" descr="https://lh3.googleusercontent.com/hzUMnrfJAnC8SUWYT6gmZrV_0cXHsaGiVYmCKLs3m3hTemjAyrkwTfpxauPEnxsIyXx3U9peTaIaf0Oagc7dwGr3k84vd1hBJLYwRJ9UGMczC0O2vwWxwJO7S5fkTtF3P5r85uF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96" y="1117852"/>
            <a:ext cx="7726749" cy="512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88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Conclusions</a:t>
            </a:r>
            <a:endParaRPr lang="en-CA" dirty="0"/>
          </a:p>
        </p:txBody>
      </p:sp>
      <p:sp>
        <p:nvSpPr>
          <p:cNvPr id="3" name="Content Placeholder 2"/>
          <p:cNvSpPr>
            <a:spLocks noGrp="1"/>
          </p:cNvSpPr>
          <p:nvPr>
            <p:ph idx="1"/>
          </p:nvPr>
        </p:nvSpPr>
        <p:spPr/>
        <p:txBody>
          <a:bodyPr/>
          <a:lstStyle/>
          <a:p>
            <a:r>
              <a:rPr lang="en-CA" dirty="0" smtClean="0"/>
              <a:t>An Architecture reflects a series of decisions</a:t>
            </a:r>
          </a:p>
          <a:p>
            <a:pPr lvl="1"/>
            <a:r>
              <a:rPr lang="en-CA" dirty="0" smtClean="0"/>
              <a:t>Documenting &amp; depicting </a:t>
            </a:r>
            <a:r>
              <a:rPr lang="en-CA" i="1" dirty="0" smtClean="0"/>
              <a:t>decisions</a:t>
            </a:r>
            <a:r>
              <a:rPr lang="en-CA" dirty="0" smtClean="0"/>
              <a:t> as well as </a:t>
            </a:r>
            <a:r>
              <a:rPr lang="en-CA" i="1" dirty="0" smtClean="0"/>
              <a:t>reasons</a:t>
            </a:r>
            <a:r>
              <a:rPr lang="en-CA" dirty="0" smtClean="0"/>
              <a:t> is key</a:t>
            </a:r>
          </a:p>
          <a:p>
            <a:pPr marL="457200" lvl="1" indent="0">
              <a:buNone/>
            </a:pPr>
            <a:endParaRPr lang="en-CA" dirty="0" smtClean="0"/>
          </a:p>
          <a:p>
            <a:r>
              <a:rPr lang="en-CA" dirty="0" smtClean="0"/>
              <a:t>Change of a decision is a </a:t>
            </a:r>
            <a:r>
              <a:rPr lang="en-CA" i="1" dirty="0" smtClean="0"/>
              <a:t>decision </a:t>
            </a:r>
            <a:r>
              <a:rPr lang="en-CA" dirty="0" smtClean="0"/>
              <a:t>itself </a:t>
            </a:r>
          </a:p>
          <a:p>
            <a:pPr lvl="1"/>
            <a:r>
              <a:rPr lang="en-CA" dirty="0" smtClean="0"/>
              <a:t>Can generate technical debt</a:t>
            </a:r>
          </a:p>
          <a:p>
            <a:pPr lvl="1"/>
            <a:r>
              <a:rPr lang="en-CA" dirty="0" smtClean="0"/>
              <a:t>Can (and needs to) undergo rigorous trade-off analysis</a:t>
            </a:r>
          </a:p>
          <a:p>
            <a:pPr lvl="1"/>
            <a:r>
              <a:rPr lang="en-CA" dirty="0" smtClean="0"/>
              <a:t>With business </a:t>
            </a:r>
            <a:r>
              <a:rPr lang="en-CA" dirty="0" smtClean="0">
                <a:sym typeface="Wingdings"/>
              </a:rPr>
              <a:t></a:t>
            </a:r>
            <a:r>
              <a:rPr lang="en-CA" dirty="0" smtClean="0"/>
              <a:t> ATAM</a:t>
            </a:r>
          </a:p>
          <a:p>
            <a:pPr lvl="1"/>
            <a:r>
              <a:rPr lang="en-CA" dirty="0" smtClean="0"/>
              <a:t>With everyone </a:t>
            </a:r>
            <a:r>
              <a:rPr lang="en-CA" dirty="0" smtClean="0">
                <a:sym typeface="Wingdings"/>
              </a:rPr>
              <a:t> ADD 3</a:t>
            </a:r>
            <a:endParaRPr lang="en-CA" dirty="0" smtClean="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101</a:t>
            </a:fld>
            <a:endParaRPr lang="it-IT" altLang="en-US"/>
          </a:p>
        </p:txBody>
      </p:sp>
    </p:spTree>
    <p:extLst>
      <p:ext uri="{BB962C8B-B14F-4D97-AF65-F5344CB8AC3E}">
        <p14:creationId xmlns:p14="http://schemas.microsoft.com/office/powerpoint/2010/main" val="30511705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That’s it for today!</a:t>
            </a:r>
            <a:endParaRPr lang="en-CA" dirty="0"/>
          </a:p>
        </p:txBody>
      </p:sp>
      <p:sp>
        <p:nvSpPr>
          <p:cNvPr id="3" name="Content Placeholder 2"/>
          <p:cNvSpPr>
            <a:spLocks noGrp="1"/>
          </p:cNvSpPr>
          <p:nvPr>
            <p:ph idx="1"/>
          </p:nvPr>
        </p:nvSpPr>
        <p:spPr/>
        <p:txBody>
          <a:bodyPr/>
          <a:lstStyle/>
          <a:p>
            <a:r>
              <a:rPr lang="en-CA" dirty="0" smtClean="0"/>
              <a:t>Next lecture:</a:t>
            </a:r>
          </a:p>
          <a:p>
            <a:pPr lvl="1"/>
            <a:r>
              <a:rPr lang="en-CA" dirty="0"/>
              <a:t>Architecture Design </a:t>
            </a:r>
            <a:r>
              <a:rPr lang="en-CA" dirty="0" smtClean="0"/>
              <a:t>Description Fundamentals;</a:t>
            </a:r>
          </a:p>
          <a:p>
            <a:pPr lvl="1"/>
            <a:r>
              <a:rPr lang="en-CA" dirty="0" smtClean="0"/>
              <a:t>ISO/IEC 42010 Standard for Architecture Description;</a:t>
            </a:r>
          </a:p>
          <a:p>
            <a:pPr lvl="1"/>
            <a:r>
              <a:rPr lang="en-CA" dirty="0" smtClean="0"/>
              <a:t>UML as a Software Architecture Specification Language;</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102</a:t>
            </a:fld>
            <a:endParaRPr lang="it-IT" altLang="en-US"/>
          </a:p>
        </p:txBody>
      </p:sp>
    </p:spTree>
    <p:extLst>
      <p:ext uri="{BB962C8B-B14F-4D97-AF65-F5344CB8AC3E}">
        <p14:creationId xmlns:p14="http://schemas.microsoft.com/office/powerpoint/2010/main" val="413198428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References</a:t>
            </a:r>
            <a:endParaRPr lang="en-CA" dirty="0"/>
          </a:p>
        </p:txBody>
      </p:sp>
      <p:sp>
        <p:nvSpPr>
          <p:cNvPr id="3" name="Footer Placeholder 2"/>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4" name="Slide Number Placeholder 3"/>
          <p:cNvSpPr>
            <a:spLocks noGrp="1"/>
          </p:cNvSpPr>
          <p:nvPr>
            <p:ph type="sldNum" sz="quarter" idx="12"/>
          </p:nvPr>
        </p:nvSpPr>
        <p:spPr/>
        <p:txBody>
          <a:bodyPr/>
          <a:lstStyle/>
          <a:p>
            <a:pPr>
              <a:defRPr/>
            </a:pPr>
            <a:fld id="{9C5A4106-D103-184B-81BF-BA7C88DF8BD2}" type="slidenum">
              <a:rPr lang="it-IT" altLang="en-US" smtClean="0"/>
              <a:pPr>
                <a:defRPr/>
              </a:pPr>
              <a:t>103</a:t>
            </a:fld>
            <a:endParaRPr lang="it-IT" altLang="en-US"/>
          </a:p>
        </p:txBody>
      </p:sp>
      <p:sp>
        <p:nvSpPr>
          <p:cNvPr id="5" name="Rectangle 4"/>
          <p:cNvSpPr/>
          <p:nvPr/>
        </p:nvSpPr>
        <p:spPr>
          <a:xfrm>
            <a:off x="0" y="849224"/>
            <a:ext cx="9144000" cy="4524316"/>
          </a:xfrm>
          <a:prstGeom prst="rect">
            <a:avLst/>
          </a:prstGeom>
        </p:spPr>
        <p:txBody>
          <a:bodyPr wrap="square">
            <a:spAutoFit/>
          </a:bodyPr>
          <a:lstStyle/>
          <a:p>
            <a:pPr eaLnBrk="1" hangingPunct="1"/>
            <a:endParaRPr lang="en-US" sz="1800" b="1" dirty="0" smtClean="0"/>
          </a:p>
          <a:p>
            <a:pPr eaLnBrk="1" hangingPunct="1"/>
            <a:endParaRPr lang="en-US" sz="1800" b="1" dirty="0"/>
          </a:p>
          <a:p>
            <a:pPr marL="0" lvl="1" eaLnBrk="1" hangingPunct="1"/>
            <a:r>
              <a:rPr lang="en-US" sz="1800" i="1" dirty="0">
                <a:solidFill>
                  <a:srgbClr val="000000"/>
                </a:solidFill>
                <a:ea typeface="ＭＳ Ｐゴシック" charset="0"/>
              </a:rPr>
              <a:t>[1] Shriver, Ryan. </a:t>
            </a:r>
            <a:r>
              <a:rPr lang="ja-JP" altLang="en-US" sz="1800" i="1" dirty="0">
                <a:solidFill>
                  <a:srgbClr val="000000"/>
                </a:solidFill>
                <a:ea typeface="ＭＳ Ｐゴシック" charset="0"/>
              </a:rPr>
              <a:t>“</a:t>
            </a:r>
            <a:r>
              <a:rPr lang="en-US" sz="1800" i="1" dirty="0">
                <a:solidFill>
                  <a:srgbClr val="000000"/>
                </a:solidFill>
                <a:ea typeface="ＭＳ Ｐゴシック" charset="0"/>
              </a:rPr>
              <a:t>Seven Strategies for Technical Debt</a:t>
            </a:r>
            <a:r>
              <a:rPr lang="ja-JP" altLang="en-US" sz="1800" i="1" dirty="0">
                <a:solidFill>
                  <a:srgbClr val="000000"/>
                </a:solidFill>
                <a:ea typeface="ＭＳ Ｐゴシック" charset="0"/>
              </a:rPr>
              <a:t>”</a:t>
            </a:r>
            <a:r>
              <a:rPr lang="en-US" sz="1800" i="1" dirty="0">
                <a:solidFill>
                  <a:srgbClr val="000000"/>
                </a:solidFill>
                <a:ea typeface="ＭＳ Ｐゴシック" charset="0"/>
              </a:rPr>
              <a:t>. (2009). </a:t>
            </a:r>
            <a:r>
              <a:rPr lang="en-US" sz="1800" i="1" dirty="0" err="1">
                <a:solidFill>
                  <a:srgbClr val="000000"/>
                </a:solidFill>
                <a:ea typeface="ＭＳ Ｐゴシック" charset="0"/>
              </a:rPr>
              <a:t>www.projectmanagement.com</a:t>
            </a:r>
            <a:r>
              <a:rPr lang="en-US" sz="1800" i="1" dirty="0">
                <a:solidFill>
                  <a:srgbClr val="000000"/>
                </a:solidFill>
                <a:ea typeface="ＭＳ Ｐゴシック" charset="0"/>
              </a:rPr>
              <a:t> (former </a:t>
            </a:r>
            <a:r>
              <a:rPr lang="en-US" sz="1800" i="1" dirty="0" err="1">
                <a:solidFill>
                  <a:srgbClr val="000000"/>
                </a:solidFill>
                <a:ea typeface="ＭＳ Ｐゴシック" charset="0"/>
              </a:rPr>
              <a:t>www.gantthead.com</a:t>
            </a:r>
            <a:r>
              <a:rPr lang="en-US" sz="1800" i="1" dirty="0">
                <a:solidFill>
                  <a:srgbClr val="000000"/>
                </a:solidFill>
                <a:ea typeface="ＭＳ Ｐゴシック" charset="0"/>
              </a:rPr>
              <a:t>)</a:t>
            </a:r>
          </a:p>
          <a:p>
            <a:pPr marL="0" lvl="1" eaLnBrk="1" hangingPunct="1"/>
            <a:endParaRPr lang="en-US" sz="1800" i="1" dirty="0">
              <a:solidFill>
                <a:srgbClr val="000000"/>
              </a:solidFill>
              <a:ea typeface="ＭＳ Ｐゴシック" charset="0"/>
            </a:endParaRPr>
          </a:p>
          <a:p>
            <a:pPr marL="0" lvl="1" eaLnBrk="1" hangingPunct="1"/>
            <a:r>
              <a:rPr lang="en-US" sz="1800" i="1" dirty="0">
                <a:solidFill>
                  <a:srgbClr val="000000"/>
                </a:solidFill>
                <a:ea typeface="ＭＳ Ｐゴシック" charset="0"/>
              </a:rPr>
              <a:t>[2] Allman, Eric. </a:t>
            </a:r>
            <a:r>
              <a:rPr lang="ja-JP" altLang="en-US" sz="1800" i="1" dirty="0">
                <a:solidFill>
                  <a:srgbClr val="000000"/>
                </a:solidFill>
                <a:ea typeface="ＭＳ Ｐゴシック" charset="0"/>
              </a:rPr>
              <a:t>“</a:t>
            </a:r>
            <a:r>
              <a:rPr lang="en-US" sz="1800" i="1" dirty="0">
                <a:solidFill>
                  <a:srgbClr val="000000"/>
                </a:solidFill>
                <a:ea typeface="ＭＳ Ｐゴシック" charset="0"/>
              </a:rPr>
              <a:t>Managing Technical Debt. (2012). ISSN 1542-7730. Queue – Development Magazine Volume 10 Issue 3, March 2012 </a:t>
            </a:r>
            <a:r>
              <a:rPr lang="en-US" sz="1800" i="1" dirty="0" err="1">
                <a:solidFill>
                  <a:srgbClr val="000000"/>
                </a:solidFill>
                <a:ea typeface="ＭＳ Ｐゴシック" charset="0"/>
              </a:rPr>
              <a:t>pp</a:t>
            </a:r>
            <a:r>
              <a:rPr lang="en-US" sz="1800" i="1" dirty="0">
                <a:solidFill>
                  <a:srgbClr val="000000"/>
                </a:solidFill>
                <a:ea typeface="ＭＳ Ｐゴシック" charset="0"/>
              </a:rPr>
              <a:t> 10-17. New York – USA.</a:t>
            </a:r>
          </a:p>
          <a:p>
            <a:pPr marL="0" lvl="1" eaLnBrk="1" hangingPunct="1"/>
            <a:endParaRPr lang="en-US" sz="1800" i="1" dirty="0">
              <a:solidFill>
                <a:srgbClr val="000000"/>
              </a:solidFill>
              <a:ea typeface="ＭＳ Ｐゴシック" charset="0"/>
            </a:endParaRPr>
          </a:p>
          <a:p>
            <a:pPr marL="0" lvl="1" eaLnBrk="1" hangingPunct="1"/>
            <a:r>
              <a:rPr lang="en-US" sz="1800" i="1" dirty="0">
                <a:solidFill>
                  <a:srgbClr val="000000"/>
                </a:solidFill>
                <a:ea typeface="ＭＳ Ｐゴシック" charset="0"/>
              </a:rPr>
              <a:t>[3] Eisenberg, Robert. (2012). ACM SIGSOFT Software Engineering Notes, ISSN 0163-5948. March 2012, Volume 37, Issue 2 </a:t>
            </a:r>
            <a:r>
              <a:rPr lang="en-US" sz="1800" i="1" dirty="0" err="1">
                <a:solidFill>
                  <a:srgbClr val="000000"/>
                </a:solidFill>
                <a:ea typeface="ＭＳ Ｐゴシック" charset="0"/>
              </a:rPr>
              <a:t>pp</a:t>
            </a:r>
            <a:r>
              <a:rPr lang="en-US" sz="1800" i="1" dirty="0">
                <a:solidFill>
                  <a:srgbClr val="000000"/>
                </a:solidFill>
                <a:ea typeface="ＭＳ Ｐゴシック" charset="0"/>
              </a:rPr>
              <a:t> 1-6.</a:t>
            </a:r>
          </a:p>
          <a:p>
            <a:pPr marL="0" lvl="1" eaLnBrk="1" hangingPunct="1"/>
            <a:endParaRPr lang="en-US" sz="1800" i="1" dirty="0">
              <a:solidFill>
                <a:srgbClr val="000000"/>
              </a:solidFill>
              <a:ea typeface="ＭＳ Ｐゴシック" charset="0"/>
            </a:endParaRPr>
          </a:p>
          <a:p>
            <a:pPr marL="0" lvl="1" eaLnBrk="1" hangingPunct="1"/>
            <a:r>
              <a:rPr lang="en-US" sz="1800" i="1" dirty="0">
                <a:solidFill>
                  <a:srgbClr val="000000"/>
                </a:solidFill>
                <a:ea typeface="ＭＳ Ｐゴシック" charset="0"/>
              </a:rPr>
              <a:t>[4] </a:t>
            </a:r>
            <a:r>
              <a:rPr lang="en-US" sz="1800" i="1" dirty="0" smtClean="0">
                <a:solidFill>
                  <a:srgbClr val="000000"/>
                </a:solidFill>
                <a:ea typeface="ＭＳ Ｐゴシック" charset="0"/>
                <a:hlinkClick r:id="rId2"/>
              </a:rPr>
              <a:t>www.sonarsource.org</a:t>
            </a:r>
            <a:endParaRPr lang="en-US" sz="1800" i="1" dirty="0" smtClean="0">
              <a:solidFill>
                <a:srgbClr val="000000"/>
              </a:solidFill>
              <a:ea typeface="ＭＳ Ｐゴシック" charset="0"/>
            </a:endParaRPr>
          </a:p>
          <a:p>
            <a:pPr marL="0" lvl="1" eaLnBrk="1" hangingPunct="1"/>
            <a:endParaRPr lang="en-US" sz="1800" i="1" dirty="0">
              <a:solidFill>
                <a:srgbClr val="000000"/>
              </a:solidFill>
              <a:ea typeface="ＭＳ Ｐゴシック" charset="0"/>
            </a:endParaRPr>
          </a:p>
          <a:p>
            <a:pPr marL="0" lvl="1" eaLnBrk="1" hangingPunct="1"/>
            <a:r>
              <a:rPr lang="en-US" sz="1800" i="1" dirty="0" smtClean="0">
                <a:solidFill>
                  <a:srgbClr val="000000"/>
                </a:solidFill>
                <a:ea typeface="ＭＳ Ｐゴシック" charset="0"/>
              </a:rPr>
              <a:t>[ATAM] </a:t>
            </a:r>
            <a:r>
              <a:rPr lang="en-US" sz="1800" dirty="0" err="1"/>
              <a:t>Kazman</a:t>
            </a:r>
            <a:r>
              <a:rPr lang="en-US" sz="1800" dirty="0"/>
              <a:t>, Rick, Klein, Mark and Clements, Paul ATAM: Method for Architecture Evaluation. (CMU/SEI-2000-TR-004) , Carnegie Mellon </a:t>
            </a:r>
            <a:r>
              <a:rPr lang="en-US" sz="1800" dirty="0" err="1"/>
              <a:t>Uiversity</a:t>
            </a:r>
            <a:r>
              <a:rPr lang="en-US" sz="1800" dirty="0"/>
              <a:t>, Software Engineering Institute (2000). . </a:t>
            </a:r>
            <a:endParaRPr lang="en-US" sz="1800" i="1" dirty="0">
              <a:solidFill>
                <a:srgbClr val="000000"/>
              </a:solidFill>
              <a:ea typeface="ＭＳ Ｐゴシック" charset="0"/>
            </a:endParaRPr>
          </a:p>
        </p:txBody>
      </p:sp>
    </p:spTree>
    <p:extLst>
      <p:ext uri="{BB962C8B-B14F-4D97-AF65-F5344CB8AC3E}">
        <p14:creationId xmlns:p14="http://schemas.microsoft.com/office/powerpoint/2010/main" val="20264416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01_bidirect_assoc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455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4_design_opt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4288"/>
            <a:ext cx="9182100" cy="688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384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03_parametric_comp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4288"/>
            <a:ext cx="9182100" cy="688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362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Application Design </a:t>
            </a:r>
            <a:br>
              <a:rPr lang="en-US"/>
            </a:br>
            <a:r>
              <a:rPr lang="en-US"/>
              <a:t>v. Software Design</a:t>
            </a:r>
          </a:p>
        </p:txBody>
      </p:sp>
      <p:sp>
        <p:nvSpPr>
          <p:cNvPr id="68611" name="Rectangle 3"/>
          <p:cNvSpPr>
            <a:spLocks noGrp="1" noChangeArrowheads="1"/>
          </p:cNvSpPr>
          <p:nvPr>
            <p:ph type="body" idx="1"/>
          </p:nvPr>
        </p:nvSpPr>
        <p:spPr/>
        <p:txBody>
          <a:bodyPr/>
          <a:lstStyle/>
          <a:p>
            <a:pPr>
              <a:lnSpc>
                <a:spcPct val="90000"/>
              </a:lnSpc>
            </a:pPr>
            <a:r>
              <a:rPr lang="en-US"/>
              <a:t>Is this a false dichotomy?</a:t>
            </a:r>
          </a:p>
          <a:p>
            <a:pPr lvl="1">
              <a:lnSpc>
                <a:spcPct val="90000"/>
              </a:lnSpc>
            </a:pPr>
            <a:r>
              <a:rPr lang="en-US"/>
              <a:t>The software engineering literature seems pretty one-sided…</a:t>
            </a:r>
          </a:p>
          <a:p>
            <a:pPr>
              <a:lnSpc>
                <a:spcPct val="90000"/>
              </a:lnSpc>
            </a:pPr>
            <a:r>
              <a:rPr lang="en-US"/>
              <a:t>Is it just HCI v. software design?</a:t>
            </a:r>
          </a:p>
          <a:p>
            <a:pPr lvl="1">
              <a:lnSpc>
                <a:spcPct val="90000"/>
              </a:lnSpc>
            </a:pPr>
            <a:r>
              <a:rPr lang="en-US"/>
              <a:t>What issue predominates in the following:</a:t>
            </a:r>
          </a:p>
          <a:p>
            <a:pPr lvl="2">
              <a:lnSpc>
                <a:spcPct val="90000"/>
              </a:lnSpc>
            </a:pPr>
            <a:r>
              <a:rPr lang="en-US"/>
              <a:t>An airline reservation website</a:t>
            </a:r>
          </a:p>
          <a:p>
            <a:pPr lvl="2">
              <a:lnSpc>
                <a:spcPct val="90000"/>
              </a:lnSpc>
            </a:pPr>
            <a:r>
              <a:rPr lang="en-US"/>
              <a:t>Mashups (dynamically composed web apps)</a:t>
            </a:r>
          </a:p>
          <a:p>
            <a:pPr lvl="2">
              <a:lnSpc>
                <a:spcPct val="90000"/>
              </a:lnSpc>
            </a:pPr>
            <a:r>
              <a:rPr lang="en-US"/>
              <a:t>GoogleEarth</a:t>
            </a:r>
          </a:p>
          <a:p>
            <a:pPr>
              <a:lnSpc>
                <a:spcPct val="90000"/>
              </a:lnSpc>
            </a:pPr>
            <a:r>
              <a:rPr lang="en-US"/>
              <a:t>If it is not our job to design </a:t>
            </a:r>
            <a:r>
              <a:rPr lang="en-US">
                <a:solidFill>
                  <a:srgbClr val="FF0000"/>
                </a:solidFill>
              </a:rPr>
              <a:t>applications</a:t>
            </a:r>
            <a:r>
              <a:rPr lang="en-US"/>
              <a:t>, who</a:t>
            </a:r>
            <a:r>
              <a:rPr lang="ja-JP" altLang="en-US">
                <a:latin typeface="Arial"/>
              </a:rPr>
              <a:t>’</a:t>
            </a:r>
            <a:r>
              <a:rPr lang="en-US"/>
              <a:t>s job is it?</a:t>
            </a:r>
          </a:p>
        </p:txBody>
      </p:sp>
    </p:spTree>
    <p:extLst>
      <p:ext uri="{BB962C8B-B14F-4D97-AF65-F5344CB8AC3E}">
        <p14:creationId xmlns:p14="http://schemas.microsoft.com/office/powerpoint/2010/main" val="37871034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z="3500"/>
              <a:t>When Does Design Happen?</a:t>
            </a:r>
            <a:r>
              <a:rPr lang="en-US"/>
              <a:t>  </a:t>
            </a:r>
          </a:p>
        </p:txBody>
      </p:sp>
      <p:sp>
        <p:nvSpPr>
          <p:cNvPr id="64515" name="Rectangle 3"/>
          <p:cNvSpPr>
            <a:spLocks noGrp="1" noChangeArrowheads="1"/>
          </p:cNvSpPr>
          <p:nvPr>
            <p:ph type="body" idx="1"/>
          </p:nvPr>
        </p:nvSpPr>
        <p:spPr/>
        <p:txBody>
          <a:bodyPr/>
          <a:lstStyle/>
          <a:p>
            <a:pPr>
              <a:lnSpc>
                <a:spcPct val="90000"/>
              </a:lnSpc>
            </a:pPr>
            <a:r>
              <a:rPr lang="en-US" dirty="0"/>
              <a:t>Simple test:  When is the user interface to an application designed in your favorite software process</a:t>
            </a:r>
            <a:r>
              <a:rPr lang="en-US" dirty="0" smtClean="0"/>
              <a:t>?</a:t>
            </a:r>
          </a:p>
          <a:p>
            <a:pPr marL="0" indent="0">
              <a:lnSpc>
                <a:spcPct val="90000"/>
              </a:lnSpc>
              <a:buNone/>
            </a:pPr>
            <a:endParaRPr lang="en-US" dirty="0"/>
          </a:p>
          <a:p>
            <a:pPr>
              <a:lnSpc>
                <a:spcPct val="90000"/>
              </a:lnSpc>
            </a:pPr>
            <a:r>
              <a:rPr lang="en-US" dirty="0"/>
              <a:t>A problem:  we still speak of </a:t>
            </a:r>
            <a:r>
              <a:rPr lang="ja-JP" altLang="en-US" dirty="0">
                <a:latin typeface="Arial"/>
              </a:rPr>
              <a:t>“</a:t>
            </a:r>
            <a:r>
              <a:rPr lang="en-US" dirty="0"/>
              <a:t>requirements, then design</a:t>
            </a:r>
            <a:r>
              <a:rPr lang="ja-JP" altLang="en-US" dirty="0">
                <a:latin typeface="Arial"/>
              </a:rPr>
              <a:t>”</a:t>
            </a:r>
            <a:r>
              <a:rPr lang="en-US" dirty="0"/>
              <a:t>.  But </a:t>
            </a:r>
            <a:r>
              <a:rPr lang="en-US" b="1" dirty="0">
                <a:solidFill>
                  <a:srgbClr val="FF0000"/>
                </a:solidFill>
              </a:rPr>
              <a:t>design</a:t>
            </a:r>
            <a:r>
              <a:rPr lang="en-US" dirty="0"/>
              <a:t> is being done in </a:t>
            </a:r>
            <a:r>
              <a:rPr lang="ja-JP" altLang="en-US" dirty="0">
                <a:latin typeface="Arial"/>
              </a:rPr>
              <a:t>“</a:t>
            </a:r>
            <a:r>
              <a:rPr lang="en-US" dirty="0"/>
              <a:t>requirements</a:t>
            </a:r>
            <a:r>
              <a:rPr lang="ja-JP" altLang="en-US" dirty="0">
                <a:latin typeface="Arial"/>
              </a:rPr>
              <a:t>”</a:t>
            </a:r>
            <a:r>
              <a:rPr lang="en-US" dirty="0"/>
              <a:t> -- much of the time.</a:t>
            </a:r>
          </a:p>
          <a:p>
            <a:pPr lvl="1">
              <a:lnSpc>
                <a:spcPct val="90000"/>
              </a:lnSpc>
            </a:pPr>
            <a:r>
              <a:rPr lang="en-US" dirty="0"/>
              <a:t>But if you don</a:t>
            </a:r>
            <a:r>
              <a:rPr lang="ja-JP" altLang="en-US" dirty="0">
                <a:latin typeface="Arial"/>
              </a:rPr>
              <a:t>’</a:t>
            </a:r>
            <a:r>
              <a:rPr lang="en-US" dirty="0"/>
              <a:t>t treat it as design </a:t>
            </a:r>
            <a:r>
              <a:rPr lang="en-US" dirty="0" smtClean="0"/>
              <a:t>you</a:t>
            </a:r>
            <a:r>
              <a:rPr lang="it-IT" dirty="0" smtClean="0">
                <a:latin typeface="Arial"/>
              </a:rPr>
              <a:t>’</a:t>
            </a:r>
            <a:r>
              <a:rPr lang="en-US" dirty="0" err="1" smtClean="0"/>
              <a:t>ll</a:t>
            </a:r>
            <a:r>
              <a:rPr lang="en-US" dirty="0" smtClean="0"/>
              <a:t> </a:t>
            </a:r>
            <a:r>
              <a:rPr lang="en-US" dirty="0"/>
              <a:t>likely do a poor job of it</a:t>
            </a:r>
          </a:p>
          <a:p>
            <a:pPr lvl="1">
              <a:lnSpc>
                <a:spcPct val="90000"/>
              </a:lnSpc>
            </a:pPr>
            <a:r>
              <a:rPr lang="en-US" dirty="0"/>
              <a:t>Kudos to the </a:t>
            </a:r>
            <a:r>
              <a:rPr lang="en-US" b="1" dirty="0"/>
              <a:t>agile movement </a:t>
            </a:r>
            <a:r>
              <a:rPr lang="en-US" dirty="0"/>
              <a:t>for the right focus here.</a:t>
            </a:r>
          </a:p>
        </p:txBody>
      </p:sp>
    </p:spTree>
    <p:extLst>
      <p:ext uri="{BB962C8B-B14F-4D97-AF65-F5344CB8AC3E}">
        <p14:creationId xmlns:p14="http://schemas.microsoft.com/office/powerpoint/2010/main" val="38681493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Where Did We Go Wrong?</a:t>
            </a:r>
          </a:p>
        </p:txBody>
      </p:sp>
      <p:sp>
        <p:nvSpPr>
          <p:cNvPr id="84995" name="Rectangle 3"/>
          <p:cNvSpPr>
            <a:spLocks noGrp="1" noChangeArrowheads="1"/>
          </p:cNvSpPr>
          <p:nvPr>
            <p:ph type="body" idx="1"/>
          </p:nvPr>
        </p:nvSpPr>
        <p:spPr/>
        <p:txBody>
          <a:bodyPr/>
          <a:lstStyle/>
          <a:p>
            <a:r>
              <a:rPr lang="en-US" dirty="0"/>
              <a:t>First, a little test </a:t>
            </a:r>
            <a:r>
              <a:rPr lang="en-US" dirty="0" smtClean="0"/>
              <a:t>from a Math </a:t>
            </a:r>
            <a:r>
              <a:rPr lang="en-US" dirty="0"/>
              <a:t>class:</a:t>
            </a:r>
          </a:p>
        </p:txBody>
      </p:sp>
      <p:pic>
        <p:nvPicPr>
          <p:cNvPr id="84997" name="Picture 5" descr="Find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429000"/>
            <a:ext cx="3886200" cy="239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20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One Student</a:t>
            </a:r>
            <a:r>
              <a:rPr lang="ja-JP" altLang="en-US">
                <a:latin typeface="Arial"/>
              </a:rPr>
              <a:t>’</a:t>
            </a:r>
            <a:r>
              <a:rPr lang="en-US"/>
              <a:t>s Answer….</a:t>
            </a:r>
          </a:p>
        </p:txBody>
      </p:sp>
      <p:sp>
        <p:nvSpPr>
          <p:cNvPr id="69635" name="Rectangle 3"/>
          <p:cNvSpPr>
            <a:spLocks noGrp="1" noChangeArrowheads="1"/>
          </p:cNvSpPr>
          <p:nvPr>
            <p:ph type="body" idx="1"/>
          </p:nvPr>
        </p:nvSpPr>
        <p:spPr/>
        <p:txBody>
          <a:bodyPr/>
          <a:lstStyle/>
          <a:p>
            <a:endParaRPr lang="en-US"/>
          </a:p>
          <a:p>
            <a:endParaRPr lang="en-US"/>
          </a:p>
        </p:txBody>
      </p:sp>
      <p:pic>
        <p:nvPicPr>
          <p:cNvPr id="69636" name="Picture 4" descr="find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3429000"/>
            <a:ext cx="3065463" cy="215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258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8001000"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685" name="Rectangle 5"/>
          <p:cNvSpPr>
            <a:spLocks noGrp="1" noChangeArrowheads="1"/>
          </p:cNvSpPr>
          <p:nvPr>
            <p:ph type="title"/>
          </p:nvPr>
        </p:nvSpPr>
        <p:spPr/>
        <p:txBody>
          <a:bodyPr/>
          <a:lstStyle/>
          <a:p>
            <a:r>
              <a:rPr lang="en-US"/>
              <a:t>Find Design </a:t>
            </a:r>
          </a:p>
        </p:txBody>
      </p:sp>
      <p:sp>
        <p:nvSpPr>
          <p:cNvPr id="71686" name="Text Box 6"/>
          <p:cNvSpPr txBox="1">
            <a:spLocks noChangeArrowheads="1"/>
          </p:cNvSpPr>
          <p:nvPr/>
        </p:nvSpPr>
        <p:spPr bwMode="auto">
          <a:xfrm>
            <a:off x="136525" y="6124575"/>
            <a:ext cx="598805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3200" b="1">
                <a:solidFill>
                  <a:schemeClr val="tx2"/>
                </a:solidFill>
              </a:rPr>
              <a:t>[From W. Royce</a:t>
            </a:r>
            <a:r>
              <a:rPr lang="ja-JP" altLang="en-US" sz="3200" b="1">
                <a:solidFill>
                  <a:schemeClr val="tx2"/>
                </a:solidFill>
                <a:latin typeface="Arial"/>
              </a:rPr>
              <a:t>’</a:t>
            </a:r>
            <a:r>
              <a:rPr lang="en-US" sz="3200" b="1">
                <a:solidFill>
                  <a:schemeClr val="tx2"/>
                </a:solidFill>
              </a:rPr>
              <a:t>s 1970 paper]</a:t>
            </a:r>
            <a:endParaRPr lang="en-US" sz="3900" b="1">
              <a:solidFill>
                <a:schemeClr val="tx2"/>
              </a:solidFill>
            </a:endParaRPr>
          </a:p>
        </p:txBody>
      </p:sp>
    </p:spTree>
    <p:extLst>
      <p:ext uri="{BB962C8B-B14F-4D97-AF65-F5344CB8AC3E}">
        <p14:creationId xmlns:p14="http://schemas.microsoft.com/office/powerpoint/2010/main" val="2015999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p:txBody>
          <a:bodyPr/>
          <a:lstStyle/>
          <a:p>
            <a:r>
              <a:rPr lang="en-US"/>
              <a:t>Find Design </a:t>
            </a:r>
          </a:p>
        </p:txBody>
      </p:sp>
      <p:pic>
        <p:nvPicPr>
          <p:cNvPr id="78853" name="Picture 5" descr="FindDesig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752600"/>
            <a:ext cx="75914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518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Where were we?</a:t>
            </a:r>
            <a:endParaRPr lang="en-CA" dirty="0"/>
          </a:p>
        </p:txBody>
      </p:sp>
      <p:sp>
        <p:nvSpPr>
          <p:cNvPr id="3" name="Content Placeholder 2"/>
          <p:cNvSpPr>
            <a:spLocks noGrp="1"/>
          </p:cNvSpPr>
          <p:nvPr>
            <p:ph idx="1"/>
          </p:nvPr>
        </p:nvSpPr>
        <p:spPr/>
        <p:txBody>
          <a:bodyPr/>
          <a:lstStyle/>
          <a:p>
            <a:r>
              <a:rPr lang="en-CA" dirty="0" smtClean="0"/>
              <a:t>We defined SAs &amp; the process of obtaining them (a.k.a., sw. design);</a:t>
            </a:r>
          </a:p>
          <a:p>
            <a:endParaRPr lang="en-CA" dirty="0"/>
          </a:p>
          <a:p>
            <a:r>
              <a:rPr lang="en-CA" dirty="0" smtClean="0"/>
              <a:t>Sound Design means exercising sound design principles </a:t>
            </a:r>
            <a:r>
              <a:rPr lang="en-CA" dirty="0" smtClean="0">
                <a:sym typeface="Wingdings"/>
              </a:rPr>
              <a:t> these reflect in the code!</a:t>
            </a:r>
          </a:p>
          <a:p>
            <a:endParaRPr lang="en-CA" dirty="0">
              <a:sym typeface="Wingdings"/>
            </a:endParaRPr>
          </a:p>
          <a:p>
            <a:r>
              <a:rPr lang="en-CA" dirty="0" smtClean="0">
                <a:sym typeface="Wingdings"/>
              </a:rPr>
              <a:t>We started project &amp; community browsing...</a:t>
            </a:r>
          </a:p>
          <a:p>
            <a:pPr lvl="1"/>
            <a:r>
              <a:rPr lang="en-CA" dirty="0" smtClean="0">
                <a:sym typeface="Wingdings"/>
              </a:rPr>
              <a:t>Or didn’t you??? </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2</a:t>
            </a:fld>
            <a:endParaRPr lang="it-IT" altLang="en-US"/>
          </a:p>
        </p:txBody>
      </p:sp>
    </p:spTree>
    <p:extLst>
      <p:ext uri="{BB962C8B-B14F-4D97-AF65-F5344CB8AC3E}">
        <p14:creationId xmlns:p14="http://schemas.microsoft.com/office/powerpoint/2010/main" val="20836726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Or Here?</a:t>
            </a: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897856" y="-83343"/>
            <a:ext cx="5195887" cy="868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4756" name="Text Box 4"/>
          <p:cNvSpPr txBox="1">
            <a:spLocks noChangeArrowheads="1"/>
          </p:cNvSpPr>
          <p:nvPr/>
        </p:nvSpPr>
        <p:spPr bwMode="auto">
          <a:xfrm>
            <a:off x="1" y="6494384"/>
            <a:ext cx="349885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1800" dirty="0">
                <a:solidFill>
                  <a:schemeClr val="tx2"/>
                </a:solidFill>
              </a:rPr>
              <a:t>[From W. Royce</a:t>
            </a:r>
            <a:r>
              <a:rPr lang="ja-JP" altLang="en-US" sz="1800" dirty="0">
                <a:solidFill>
                  <a:schemeClr val="tx2"/>
                </a:solidFill>
                <a:latin typeface="Arial"/>
              </a:rPr>
              <a:t>’</a:t>
            </a:r>
            <a:r>
              <a:rPr lang="en-US" sz="1800" dirty="0">
                <a:solidFill>
                  <a:schemeClr val="tx2"/>
                </a:solidFill>
              </a:rPr>
              <a:t>s 1970 paper]</a:t>
            </a:r>
            <a:endParaRPr lang="en-US" sz="2800" dirty="0">
              <a:solidFill>
                <a:schemeClr val="tx2"/>
              </a:solidFill>
            </a:endParaRPr>
          </a:p>
        </p:txBody>
      </p:sp>
    </p:spTree>
    <p:extLst>
      <p:ext uri="{BB962C8B-B14F-4D97-AF65-F5344CB8AC3E}">
        <p14:creationId xmlns:p14="http://schemas.microsoft.com/office/powerpoint/2010/main" val="5986697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Or Here?</a:t>
            </a:r>
          </a:p>
        </p:txBody>
      </p:sp>
      <p:pic>
        <p:nvPicPr>
          <p:cNvPr id="79876" name="Picture 4" descr="FindDesig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88469"/>
            <a:ext cx="9156988" cy="569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7683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This Early Work Misled Us</a:t>
            </a:r>
          </a:p>
        </p:txBody>
      </p:sp>
      <p:sp>
        <p:nvSpPr>
          <p:cNvPr id="76803" name="Rectangle 3"/>
          <p:cNvSpPr>
            <a:spLocks noGrp="1" noChangeArrowheads="1"/>
          </p:cNvSpPr>
          <p:nvPr>
            <p:ph type="body" idx="1"/>
          </p:nvPr>
        </p:nvSpPr>
        <p:spPr/>
        <p:txBody>
          <a:bodyPr/>
          <a:lstStyle/>
          <a:p>
            <a:r>
              <a:rPr lang="en-US"/>
              <a:t>When one thing is labeled </a:t>
            </a:r>
            <a:r>
              <a:rPr lang="ja-JP" altLang="en-US">
                <a:latin typeface="Arial"/>
              </a:rPr>
              <a:t>“</a:t>
            </a:r>
            <a:r>
              <a:rPr lang="en-US"/>
              <a:t>Design</a:t>
            </a:r>
            <a:r>
              <a:rPr lang="ja-JP" altLang="en-US">
                <a:latin typeface="Arial"/>
              </a:rPr>
              <a:t>”</a:t>
            </a:r>
            <a:r>
              <a:rPr lang="en-US"/>
              <a:t> or </a:t>
            </a:r>
            <a:r>
              <a:rPr lang="ja-JP" altLang="en-US">
                <a:latin typeface="Arial"/>
              </a:rPr>
              <a:t>“</a:t>
            </a:r>
            <a:r>
              <a:rPr lang="en-US"/>
              <a:t>Preliminary Design</a:t>
            </a:r>
            <a:r>
              <a:rPr lang="ja-JP" altLang="en-US">
                <a:latin typeface="Arial"/>
              </a:rPr>
              <a:t>”</a:t>
            </a:r>
            <a:r>
              <a:rPr lang="en-US"/>
              <a:t> that implies that those things that are NOT so labeled are NOT design</a:t>
            </a:r>
          </a:p>
          <a:p>
            <a:endParaRPr lang="en-US"/>
          </a:p>
          <a:p>
            <a:r>
              <a:rPr lang="en-US"/>
              <a:t>Especially when some of those other things are indicated as predecessors of Design</a:t>
            </a:r>
          </a:p>
        </p:txBody>
      </p:sp>
    </p:spTree>
    <p:extLst>
      <p:ext uri="{BB962C8B-B14F-4D97-AF65-F5344CB8AC3E}">
        <p14:creationId xmlns:p14="http://schemas.microsoft.com/office/powerpoint/2010/main" val="4514827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00100" y="2781300"/>
            <a:ext cx="7543800" cy="1295400"/>
          </a:xfrm>
        </p:spPr>
        <p:txBody>
          <a:bodyPr/>
          <a:lstStyle/>
          <a:p>
            <a:pPr algn="ctr"/>
            <a:r>
              <a:rPr lang="en-US"/>
              <a:t>Requirements Engineering </a:t>
            </a:r>
            <a:br>
              <a:rPr lang="en-US"/>
            </a:br>
            <a:r>
              <a:rPr lang="en-US"/>
              <a:t>Involves Designing</a:t>
            </a:r>
          </a:p>
        </p:txBody>
      </p:sp>
      <p:sp>
        <p:nvSpPr>
          <p:cNvPr id="75779" name="Rectangle 3"/>
          <p:cNvSpPr>
            <a:spLocks noGrp="1" noChangeArrowheads="1"/>
          </p:cNvSpPr>
          <p:nvPr>
            <p:ph type="body" idx="1"/>
          </p:nvPr>
        </p:nvSpPr>
        <p:spPr>
          <a:xfrm>
            <a:off x="381000" y="5486400"/>
            <a:ext cx="8229600" cy="1100138"/>
          </a:xfrm>
        </p:spPr>
        <p:txBody>
          <a:bodyPr/>
          <a:lstStyle/>
          <a:p>
            <a:pPr lvl="1"/>
            <a:endParaRPr lang="en-US"/>
          </a:p>
          <a:p>
            <a:endParaRPr lang="en-US"/>
          </a:p>
        </p:txBody>
      </p:sp>
    </p:spTree>
    <p:extLst>
      <p:ext uri="{BB962C8B-B14F-4D97-AF65-F5344CB8AC3E}">
        <p14:creationId xmlns:p14="http://schemas.microsoft.com/office/powerpoint/2010/main" val="38864405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Just What is Design?</a:t>
            </a:r>
          </a:p>
        </p:txBody>
      </p:sp>
      <p:sp>
        <p:nvSpPr>
          <p:cNvPr id="21507" name="Rectangle 3"/>
          <p:cNvSpPr>
            <a:spLocks noGrp="1" noChangeArrowheads="1"/>
          </p:cNvSpPr>
          <p:nvPr>
            <p:ph type="body" idx="1"/>
          </p:nvPr>
        </p:nvSpPr>
        <p:spPr/>
        <p:txBody>
          <a:bodyPr/>
          <a:lstStyle/>
          <a:p>
            <a:pPr>
              <a:lnSpc>
                <a:spcPct val="90000"/>
              </a:lnSpc>
            </a:pPr>
            <a:r>
              <a:rPr lang="en-US" sz="2600" dirty="0"/>
              <a:t>Design </a:t>
            </a:r>
            <a:r>
              <a:rPr lang="en-US" sz="2600" dirty="0" smtClean="0"/>
              <a:t>is </a:t>
            </a:r>
            <a:r>
              <a:rPr lang="en-US" sz="2600" dirty="0">
                <a:solidFill>
                  <a:schemeClr val="accent2"/>
                </a:solidFill>
              </a:rPr>
              <a:t>Decision Making</a:t>
            </a:r>
            <a:endParaRPr lang="en-US" sz="2600" dirty="0"/>
          </a:p>
          <a:p>
            <a:pPr lvl="2">
              <a:lnSpc>
                <a:spcPct val="90000"/>
              </a:lnSpc>
            </a:pPr>
            <a:r>
              <a:rPr lang="en-US" sz="2100" dirty="0"/>
              <a:t>Decisions of how to accomplish something</a:t>
            </a:r>
          </a:p>
          <a:p>
            <a:pPr lvl="2">
              <a:lnSpc>
                <a:spcPct val="90000"/>
              </a:lnSpc>
            </a:pPr>
            <a:r>
              <a:rPr lang="en-US" sz="2100" dirty="0"/>
              <a:t>Decisions of how to represent something</a:t>
            </a:r>
          </a:p>
          <a:p>
            <a:pPr lvl="1">
              <a:lnSpc>
                <a:spcPct val="90000"/>
              </a:lnSpc>
            </a:pPr>
            <a:r>
              <a:rPr lang="en-US" sz="2400" dirty="0"/>
              <a:t>A solid approach to design should offer a solid approach to decision making</a:t>
            </a:r>
          </a:p>
          <a:p>
            <a:pPr lvl="2">
              <a:lnSpc>
                <a:spcPct val="90000"/>
              </a:lnSpc>
            </a:pPr>
            <a:r>
              <a:rPr lang="en-US" sz="2100" dirty="0"/>
              <a:t>What are they?</a:t>
            </a:r>
          </a:p>
          <a:p>
            <a:pPr lvl="2">
              <a:lnSpc>
                <a:spcPct val="90000"/>
              </a:lnSpc>
            </a:pPr>
            <a:r>
              <a:rPr lang="en-US" sz="2100" dirty="0"/>
              <a:t>Capturing them, and their rationale </a:t>
            </a:r>
          </a:p>
          <a:p>
            <a:pPr lvl="2">
              <a:lnSpc>
                <a:spcPct val="90000"/>
              </a:lnSpc>
            </a:pPr>
            <a:r>
              <a:rPr lang="en-US" sz="2100" dirty="0"/>
              <a:t>Recognizing them when they are made, in the context</a:t>
            </a:r>
          </a:p>
          <a:p>
            <a:pPr lvl="2">
              <a:lnSpc>
                <a:spcPct val="90000"/>
              </a:lnSpc>
            </a:pPr>
            <a:r>
              <a:rPr lang="en-US" sz="2100" dirty="0"/>
              <a:t>Analyzing, contrasting, and managing alternatives</a:t>
            </a:r>
          </a:p>
          <a:p>
            <a:pPr lvl="2">
              <a:lnSpc>
                <a:spcPct val="90000"/>
              </a:lnSpc>
            </a:pPr>
            <a:r>
              <a:rPr lang="en-US" sz="2100" dirty="0"/>
              <a:t>Reflecting upon them to improve future designs (future decision making)</a:t>
            </a:r>
          </a:p>
          <a:p>
            <a:pPr lvl="2">
              <a:lnSpc>
                <a:spcPct val="90000"/>
              </a:lnSpc>
            </a:pPr>
            <a:r>
              <a:rPr lang="en-US" sz="2100" dirty="0"/>
              <a:t>Distilling them into practical, reusable design knowledge</a:t>
            </a:r>
          </a:p>
        </p:txBody>
      </p:sp>
    </p:spTree>
    <p:extLst>
      <p:ext uri="{BB962C8B-B14F-4D97-AF65-F5344CB8AC3E}">
        <p14:creationId xmlns:p14="http://schemas.microsoft.com/office/powerpoint/2010/main" val="18050200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Architectural design decisions</a:t>
            </a:r>
          </a:p>
        </p:txBody>
      </p:sp>
      <p:sp>
        <p:nvSpPr>
          <p:cNvPr id="58371" name="Rectangle 3"/>
          <p:cNvSpPr>
            <a:spLocks noGrp="1" noChangeArrowheads="1"/>
          </p:cNvSpPr>
          <p:nvPr>
            <p:ph type="body" idx="1"/>
          </p:nvPr>
        </p:nvSpPr>
        <p:spPr/>
        <p:txBody>
          <a:bodyPr/>
          <a:lstStyle/>
          <a:p>
            <a:r>
              <a:rPr lang="en-US" dirty="0"/>
              <a:t>Architectural design is a creative process so the process differs depending on the type of system being developed</a:t>
            </a:r>
            <a:r>
              <a:rPr lang="en-US" dirty="0" smtClean="0"/>
              <a:t>.</a:t>
            </a:r>
          </a:p>
          <a:p>
            <a:pPr marL="0" indent="0">
              <a:buNone/>
            </a:pPr>
            <a:endParaRPr lang="en-US" dirty="0"/>
          </a:p>
          <a:p>
            <a:r>
              <a:rPr lang="en-US" dirty="0"/>
              <a:t>However, a number of common decisions span all design processes.</a:t>
            </a:r>
          </a:p>
        </p:txBody>
      </p:sp>
    </p:spTree>
    <p:extLst>
      <p:ext uri="{BB962C8B-B14F-4D97-AF65-F5344CB8AC3E}">
        <p14:creationId xmlns:p14="http://schemas.microsoft.com/office/powerpoint/2010/main" val="4691379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Architectural design </a:t>
            </a:r>
            <a:r>
              <a:rPr lang="en-US" dirty="0" smtClean="0"/>
              <a:t>decisions: Examples</a:t>
            </a:r>
            <a:endParaRPr lang="en-US" dirty="0"/>
          </a:p>
        </p:txBody>
      </p:sp>
      <p:sp>
        <p:nvSpPr>
          <p:cNvPr id="59395" name="Rectangle 3"/>
          <p:cNvSpPr>
            <a:spLocks noGrp="1" noChangeArrowheads="1"/>
          </p:cNvSpPr>
          <p:nvPr>
            <p:ph type="body" idx="1"/>
          </p:nvPr>
        </p:nvSpPr>
        <p:spPr/>
        <p:txBody>
          <a:bodyPr/>
          <a:lstStyle/>
          <a:p>
            <a:r>
              <a:rPr lang="en-US" sz="2400"/>
              <a:t>Is there a generic application architecture that can be used?</a:t>
            </a:r>
          </a:p>
          <a:p>
            <a:r>
              <a:rPr lang="en-US" sz="2400"/>
              <a:t>How will the system be distributed?</a:t>
            </a:r>
          </a:p>
          <a:p>
            <a:r>
              <a:rPr lang="en-US" sz="2400"/>
              <a:t>What architectural styles are appropriate?</a:t>
            </a:r>
          </a:p>
          <a:p>
            <a:r>
              <a:rPr lang="en-US" sz="2400"/>
              <a:t>What approach will be used to structure the system?</a:t>
            </a:r>
          </a:p>
          <a:p>
            <a:r>
              <a:rPr lang="en-US" sz="2400"/>
              <a:t>How will the system be decomposed into modules?</a:t>
            </a:r>
          </a:p>
          <a:p>
            <a:r>
              <a:rPr lang="en-US" sz="2400"/>
              <a:t>What control strategy should be used?</a:t>
            </a:r>
          </a:p>
          <a:p>
            <a:r>
              <a:rPr lang="en-US" sz="2400"/>
              <a:t>How will the architectural design be evaluated?</a:t>
            </a:r>
          </a:p>
          <a:p>
            <a:r>
              <a:rPr lang="en-US" sz="2400"/>
              <a:t>How should the architecture be documented?</a:t>
            </a:r>
          </a:p>
        </p:txBody>
      </p:sp>
    </p:spTree>
    <p:extLst>
      <p:ext uri="{BB962C8B-B14F-4D97-AF65-F5344CB8AC3E}">
        <p14:creationId xmlns:p14="http://schemas.microsoft.com/office/powerpoint/2010/main" val="32745334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AutoShape 1"/>
          <p:cNvSpPr>
            <a:spLocks/>
          </p:cNvSpPr>
          <p:nvPr/>
        </p:nvSpPr>
        <p:spPr bwMode="auto">
          <a:xfrm>
            <a:off x="1676400" y="6477000"/>
            <a:ext cx="19812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000">
                <a:latin typeface="Times New Roman" charset="0"/>
                <a:cs typeface="Times New Roman" charset="0"/>
                <a:sym typeface="Times New Roman" charset="0"/>
              </a:rPr>
              <a:t>© Lethbridge/Laganière 2001</a:t>
            </a:r>
            <a:endParaRPr lang="en-CA"/>
          </a:p>
        </p:txBody>
      </p:sp>
      <p:sp>
        <p:nvSpPr>
          <p:cNvPr id="12290" name="AutoShape 2"/>
          <p:cNvSpPr>
            <a:spLocks/>
          </p:cNvSpPr>
          <p:nvPr/>
        </p:nvSpPr>
        <p:spPr bwMode="auto">
          <a:xfrm>
            <a:off x="3810000" y="6400800"/>
            <a:ext cx="41148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400">
                <a:latin typeface="Times New Roman" charset="0"/>
                <a:cs typeface="Times New Roman" charset="0"/>
                <a:sym typeface="Times New Roman" charset="0"/>
              </a:rPr>
              <a:t>26 Chapter 9: Architecting and designing software</a:t>
            </a:r>
            <a:endParaRPr lang="en-CA"/>
          </a:p>
        </p:txBody>
      </p:sp>
      <p:sp>
        <p:nvSpPr>
          <p:cNvPr id="12293" name="Rectangle 5"/>
          <p:cNvSpPr>
            <a:spLocks noGrp="1"/>
          </p:cNvSpPr>
          <p:nvPr>
            <p:ph type="body" idx="1"/>
          </p:nvPr>
        </p:nvSpPr>
        <p:spPr bwMode="auto">
          <a:xfrm>
            <a:off x="1066800" y="1371600"/>
            <a:ext cx="75438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numCol="1" anchor="t" anchorCtr="0" compatLnSpc="1">
            <a:prstTxWarp prst="textNoShape">
              <a:avLst/>
            </a:prstTxWarp>
          </a:bodyPr>
          <a:lstStyle/>
          <a:p>
            <a:pPr marL="0" indent="0" defTabSz="914400">
              <a:lnSpc>
                <a:spcPct val="80000"/>
              </a:lnSpc>
              <a:spcBef>
                <a:spcPts val="400"/>
              </a:spcBef>
              <a:buNone/>
            </a:pPr>
            <a:r>
              <a:rPr lang="en-CA" sz="2000" b="1" dirty="0">
                <a:latin typeface="Times New Roman" charset="0"/>
                <a:cs typeface="Times New Roman" charset="0"/>
                <a:sym typeface="Times New Roman" charset="0"/>
              </a:rPr>
              <a:t>Using priorities and objectives to decide among </a:t>
            </a:r>
            <a:r>
              <a:rPr lang="en-CA" sz="2000" b="1" dirty="0" smtClean="0">
                <a:latin typeface="Times New Roman" charset="0"/>
                <a:cs typeface="Times New Roman" charset="0"/>
                <a:sym typeface="Times New Roman" charset="0"/>
              </a:rPr>
              <a:t>alternatives:</a:t>
            </a:r>
          </a:p>
          <a:p>
            <a:pPr marL="0" indent="0" defTabSz="914400">
              <a:lnSpc>
                <a:spcPct val="80000"/>
              </a:lnSpc>
              <a:spcBef>
                <a:spcPts val="400"/>
              </a:spcBef>
              <a:buNone/>
            </a:pPr>
            <a:endParaRPr lang="en-CA" sz="2000" b="1" dirty="0">
              <a:latin typeface="Times New Roman" charset="0"/>
              <a:cs typeface="Times New Roman" charset="0"/>
              <a:sym typeface="Times New Roman" charset="0"/>
            </a:endParaRPr>
          </a:p>
          <a:p>
            <a:pPr marL="369888" lvl="1" indent="-17938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Step 1: List and describe the </a:t>
            </a:r>
            <a:r>
              <a:rPr lang="en-CA" sz="2000" b="1" u="sng" dirty="0">
                <a:latin typeface="Times New Roman" charset="0"/>
                <a:ea typeface="ＭＳ Ｐゴシック" charset="0"/>
                <a:cs typeface="Times New Roman" charset="0"/>
                <a:sym typeface="Times New Roman" charset="0"/>
              </a:rPr>
              <a:t>alternatives</a:t>
            </a:r>
            <a:r>
              <a:rPr lang="en-CA" sz="2000" b="1" dirty="0">
                <a:latin typeface="Times New Roman" charset="0"/>
                <a:ea typeface="ＭＳ Ｐゴシック" charset="0"/>
                <a:cs typeface="Times New Roman" charset="0"/>
                <a:sym typeface="Times New Roman" charset="0"/>
              </a:rPr>
              <a:t> for the design decision</a:t>
            </a:r>
            <a:r>
              <a:rPr lang="en-CA" sz="2000" dirty="0">
                <a:latin typeface="Times New Roman" charset="0"/>
                <a:ea typeface="ＭＳ Ｐゴシック" charset="0"/>
                <a:cs typeface="Times New Roman" charset="0"/>
                <a:sym typeface="Times New Roman" charset="0"/>
              </a:rPr>
              <a:t>.</a:t>
            </a:r>
          </a:p>
          <a:p>
            <a:pPr marL="369888" lvl="1" indent="-17938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Step 2: </a:t>
            </a:r>
            <a:r>
              <a:rPr lang="en-CA" sz="2000" b="1" dirty="0">
                <a:latin typeface="Times New Roman" charset="0"/>
                <a:ea typeface="ＭＳ Ｐゴシック" charset="0"/>
                <a:cs typeface="Times New Roman" charset="0"/>
                <a:sym typeface="Times New Roman" charset="0"/>
              </a:rPr>
              <a:t>List the advantages and disadvantages of each alternative with respect to your objectives and priorities.</a:t>
            </a:r>
            <a:endParaRPr lang="en-CA" sz="2000" dirty="0">
              <a:latin typeface="Times New Roman" charset="0"/>
              <a:ea typeface="ＭＳ Ｐゴシック" charset="0"/>
              <a:cs typeface="Times New Roman" charset="0"/>
              <a:sym typeface="Times New Roman" charset="0"/>
            </a:endParaRPr>
          </a:p>
          <a:p>
            <a:pPr marL="787400" lvl="2" indent="-211138" algn="just" defTabSz="914400">
              <a:lnSpc>
                <a:spcPct val="80000"/>
              </a:lnSpc>
              <a:spcBef>
                <a:spcPts val="400"/>
              </a:spcBef>
              <a:buFontTx/>
              <a:buChar char="—"/>
            </a:pPr>
            <a:r>
              <a:rPr lang="en-CA" sz="2000" b="1" dirty="0">
                <a:latin typeface="Times New Roman" charset="0"/>
                <a:ea typeface="ＭＳ Ｐゴシック" charset="0"/>
                <a:cs typeface="Times New Roman" charset="0"/>
                <a:sym typeface="Times New Roman" charset="0"/>
              </a:rPr>
              <a:t>Prior</a:t>
            </a:r>
            <a:r>
              <a:rPr lang="en-CA" sz="2000" dirty="0">
                <a:latin typeface="Times New Roman" charset="0"/>
                <a:ea typeface="ＭＳ Ｐゴシック" charset="0"/>
                <a:cs typeface="Times New Roman" charset="0"/>
                <a:sym typeface="Times New Roman" charset="0"/>
              </a:rPr>
              <a:t> to starting a design effort</a:t>
            </a:r>
            <a:r>
              <a:rPr lang="en-CA" sz="2000" b="1" dirty="0">
                <a:latin typeface="Times New Roman" charset="0"/>
                <a:ea typeface="ＭＳ Ｐゴシック" charset="0"/>
                <a:cs typeface="Times New Roman" charset="0"/>
                <a:sym typeface="Times New Roman" charset="0"/>
              </a:rPr>
              <a:t>, main objectives and </a:t>
            </a:r>
            <a:r>
              <a:rPr lang="ja-JP" altLang="en-CA" sz="2000" b="1" dirty="0">
                <a:latin typeface="Times New Roman" charset="0"/>
                <a:ea typeface="ＭＳ Ｐゴシック" charset="0"/>
                <a:cs typeface="Times New Roman" charset="0"/>
                <a:sym typeface="Times New Roman" charset="0"/>
              </a:rPr>
              <a:t>‘</a:t>
            </a:r>
            <a:r>
              <a:rPr lang="en-CA" sz="2000" b="1" dirty="0">
                <a:latin typeface="Times New Roman" charset="0"/>
                <a:ea typeface="ＭＳ Ｐゴシック" charset="0"/>
                <a:cs typeface="Times New Roman" charset="0"/>
                <a:sym typeface="Times New Roman" charset="0"/>
              </a:rPr>
              <a:t>priorities</a:t>
            </a:r>
            <a:r>
              <a:rPr lang="ja-JP" altLang="en-CA" sz="2000" b="1" dirty="0">
                <a:latin typeface="Times New Roman" charset="0"/>
                <a:ea typeface="ＭＳ Ｐゴシック" charset="0"/>
                <a:cs typeface="Times New Roman" charset="0"/>
                <a:sym typeface="Times New Roman" charset="0"/>
              </a:rPr>
              <a:t>’</a:t>
            </a:r>
            <a:r>
              <a:rPr lang="en-CA" sz="2000" b="1" dirty="0">
                <a:latin typeface="Times New Roman" charset="0"/>
                <a:ea typeface="ＭＳ Ｐゴシック" charset="0"/>
                <a:cs typeface="Times New Roman" charset="0"/>
                <a:sym typeface="Times New Roman" charset="0"/>
              </a:rPr>
              <a:t> should be made clear.  </a:t>
            </a:r>
            <a:endParaRPr lang="en-CA" sz="2000" dirty="0">
              <a:latin typeface="Times New Roman" charset="0"/>
              <a:ea typeface="ＭＳ Ｐゴシック" charset="0"/>
              <a:cs typeface="Times New Roman" charset="0"/>
              <a:sym typeface="Times New Roman" charset="0"/>
            </a:endParaRPr>
          </a:p>
          <a:p>
            <a:pPr marL="787400" lvl="2" indent="-21113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Objectives need to be </a:t>
            </a:r>
            <a:r>
              <a:rPr lang="en-CA" sz="2000" b="1" i="1" u="sng" dirty="0">
                <a:latin typeface="Times New Roman" charset="0"/>
                <a:ea typeface="ＭＳ Ｐゴシック" charset="0"/>
                <a:cs typeface="Times New Roman" charset="0"/>
                <a:sym typeface="Times New Roman" charset="0"/>
              </a:rPr>
              <a:t>measurable</a:t>
            </a:r>
            <a:r>
              <a:rPr lang="en-CA" sz="2000" i="1" dirty="0">
                <a:latin typeface="Times New Roman" charset="0"/>
                <a:ea typeface="ＭＳ Ｐゴシック" charset="0"/>
                <a:cs typeface="Times New Roman" charset="0"/>
                <a:sym typeface="Times New Roman" charset="0"/>
              </a:rPr>
              <a:t> </a:t>
            </a:r>
            <a:r>
              <a:rPr lang="en-CA" sz="2000" dirty="0">
                <a:latin typeface="Times New Roman" charset="0"/>
                <a:ea typeface="ＭＳ Ｐゴシック" charset="0"/>
                <a:cs typeface="Times New Roman" charset="0"/>
                <a:sym typeface="Times New Roman" charset="0"/>
              </a:rPr>
              <a:t> (e.g. Non-functional requirements and a host of other examples…)</a:t>
            </a:r>
          </a:p>
          <a:p>
            <a:pPr marL="369888" lvl="1" indent="-17938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Step 3: </a:t>
            </a:r>
            <a:r>
              <a:rPr lang="en-CA" sz="2000" b="1" dirty="0">
                <a:latin typeface="Times New Roman" charset="0"/>
                <a:ea typeface="ＭＳ Ｐゴシック" charset="0"/>
                <a:cs typeface="Times New Roman" charset="0"/>
                <a:sym typeface="Times New Roman" charset="0"/>
              </a:rPr>
              <a:t>Determine</a:t>
            </a:r>
            <a:r>
              <a:rPr lang="en-CA" sz="2000" dirty="0">
                <a:latin typeface="Times New Roman" charset="0"/>
                <a:ea typeface="ＭＳ Ｐゴシック" charset="0"/>
                <a:cs typeface="Times New Roman" charset="0"/>
                <a:sym typeface="Times New Roman" charset="0"/>
              </a:rPr>
              <a:t> </a:t>
            </a:r>
            <a:r>
              <a:rPr lang="en-CA" sz="2000" b="1" dirty="0">
                <a:latin typeface="Times New Roman" charset="0"/>
                <a:ea typeface="ＭＳ Ｐゴシック" charset="0"/>
                <a:cs typeface="Times New Roman" charset="0"/>
                <a:sym typeface="Times New Roman" charset="0"/>
              </a:rPr>
              <a:t>whether any of the alternatives prevents you from meeting one or more of the objectives.</a:t>
            </a:r>
            <a:endParaRPr lang="en-CA" sz="2000" dirty="0">
              <a:latin typeface="Times New Roman" charset="0"/>
              <a:ea typeface="ＭＳ Ｐゴシック" charset="0"/>
              <a:cs typeface="Times New Roman" charset="0"/>
              <a:sym typeface="Times New Roman" charset="0"/>
            </a:endParaRPr>
          </a:p>
          <a:p>
            <a:pPr marL="787400" lvl="2" indent="-21113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If none prevent us from accomplishing the objectives…</a:t>
            </a:r>
          </a:p>
          <a:p>
            <a:pPr marL="787400" lvl="2" indent="-21113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If ALL prevent…</a:t>
            </a:r>
          </a:p>
          <a:p>
            <a:pPr marL="369888" lvl="1" indent="-17938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Step 4: </a:t>
            </a:r>
            <a:r>
              <a:rPr lang="en-CA" sz="2000" b="1" dirty="0">
                <a:latin typeface="Times New Roman" charset="0"/>
                <a:ea typeface="ＭＳ Ｐゴシック" charset="0"/>
                <a:cs typeface="Times New Roman" charset="0"/>
                <a:sym typeface="Times New Roman" charset="0"/>
              </a:rPr>
              <a:t>Choose</a:t>
            </a:r>
            <a:r>
              <a:rPr lang="en-CA" sz="2000" dirty="0">
                <a:latin typeface="Times New Roman" charset="0"/>
                <a:ea typeface="ＭＳ Ｐゴシック" charset="0"/>
                <a:cs typeface="Times New Roman" charset="0"/>
                <a:sym typeface="Times New Roman" charset="0"/>
              </a:rPr>
              <a:t> the </a:t>
            </a:r>
            <a:r>
              <a:rPr lang="en-CA" sz="2000" b="1" dirty="0">
                <a:latin typeface="Times New Roman" charset="0"/>
                <a:ea typeface="ＭＳ Ｐゴシック" charset="0"/>
                <a:cs typeface="Times New Roman" charset="0"/>
                <a:sym typeface="Times New Roman" charset="0"/>
              </a:rPr>
              <a:t>alternative</a:t>
            </a:r>
            <a:r>
              <a:rPr lang="en-CA" sz="2000" dirty="0">
                <a:latin typeface="Times New Roman" charset="0"/>
                <a:ea typeface="ＭＳ Ｐゴシック" charset="0"/>
                <a:cs typeface="Times New Roman" charset="0"/>
                <a:sym typeface="Times New Roman" charset="0"/>
              </a:rPr>
              <a:t> that helps you to best meet your objectives. </a:t>
            </a:r>
          </a:p>
          <a:p>
            <a:pPr marL="369888" lvl="1" indent="-179388" algn="just" defTabSz="914400">
              <a:lnSpc>
                <a:spcPct val="80000"/>
              </a:lnSpc>
              <a:spcBef>
                <a:spcPts val="400"/>
              </a:spcBef>
              <a:buFontTx/>
              <a:buChar char="•"/>
            </a:pPr>
            <a:r>
              <a:rPr lang="en-CA" sz="2000" dirty="0">
                <a:latin typeface="Times New Roman" charset="0"/>
                <a:ea typeface="ＭＳ Ｐゴシック" charset="0"/>
                <a:cs typeface="Times New Roman" charset="0"/>
                <a:sym typeface="Times New Roman" charset="0"/>
              </a:rPr>
              <a:t>Step 5: Adjust priorities for subsequent decision making. </a:t>
            </a:r>
            <a:endParaRPr lang="en-CA" dirty="0"/>
          </a:p>
        </p:txBody>
      </p:sp>
      <p:sp>
        <p:nvSpPr>
          <p:cNvPr id="2" name="Title 1"/>
          <p:cNvSpPr>
            <a:spLocks noGrp="1"/>
          </p:cNvSpPr>
          <p:nvPr>
            <p:ph type="title"/>
          </p:nvPr>
        </p:nvSpPr>
        <p:spPr/>
        <p:txBody>
          <a:bodyPr/>
          <a:lstStyle/>
          <a:p>
            <a:r>
              <a:rPr lang="en-CA" dirty="0" smtClean="0"/>
              <a:t>Good Decision Techniques </a:t>
            </a:r>
            <a:endParaRPr lang="en-CA" dirty="0"/>
          </a:p>
        </p:txBody>
      </p:sp>
    </p:spTree>
    <p:extLst>
      <p:ext uri="{BB962C8B-B14F-4D97-AF65-F5344CB8AC3E}">
        <p14:creationId xmlns:p14="http://schemas.microsoft.com/office/powerpoint/2010/main" val="203595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1676400" y="6477000"/>
            <a:ext cx="19812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000">
                <a:latin typeface="Times New Roman" charset="0"/>
                <a:cs typeface="Times New Roman" charset="0"/>
                <a:sym typeface="Times New Roman" charset="0"/>
              </a:rPr>
              <a:t>© Lethbridge/Laganière 2001</a:t>
            </a:r>
            <a:endParaRPr lang="en-CA"/>
          </a:p>
        </p:txBody>
      </p:sp>
      <p:sp>
        <p:nvSpPr>
          <p:cNvPr id="13314" name="AutoShape 2"/>
          <p:cNvSpPr>
            <a:spLocks/>
          </p:cNvSpPr>
          <p:nvPr/>
        </p:nvSpPr>
        <p:spPr bwMode="auto">
          <a:xfrm>
            <a:off x="3810000" y="6400800"/>
            <a:ext cx="41148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400">
                <a:latin typeface="Times New Roman" charset="0"/>
                <a:cs typeface="Times New Roman" charset="0"/>
                <a:sym typeface="Times New Roman" charset="0"/>
              </a:rPr>
              <a:t>26 Chapter 9: Architecting and designing software</a:t>
            </a:r>
            <a:endParaRPr lang="en-CA"/>
          </a:p>
        </p:txBody>
      </p:sp>
      <p:sp>
        <p:nvSpPr>
          <p:cNvPr id="13317" name="Rectangle 5"/>
          <p:cNvSpPr>
            <a:spLocks noGrp="1"/>
          </p:cNvSpPr>
          <p:nvPr>
            <p:ph type="body" idx="1"/>
          </p:nvPr>
        </p:nvSpPr>
        <p:spPr bwMode="auto">
          <a:xfrm>
            <a:off x="159101" y="1109107"/>
            <a:ext cx="8229600"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numCol="1" anchor="t" anchorCtr="0" compatLnSpc="1">
            <a:prstTxWarp prst="textNoShape">
              <a:avLst/>
            </a:prstTxWarp>
          </a:bodyPr>
          <a:lstStyle/>
          <a:p>
            <a:pPr algn="just" defTabSz="914400">
              <a:lnSpc>
                <a:spcPct val="96000"/>
              </a:lnSpc>
              <a:spcBef>
                <a:spcPts val="500"/>
              </a:spcBef>
              <a:buFontTx/>
              <a:buChar char="•"/>
            </a:pPr>
            <a:r>
              <a:rPr lang="en-CA" sz="2400" dirty="0">
                <a:latin typeface="Times New Roman" charset="0"/>
                <a:cs typeface="Times New Roman" charset="0"/>
                <a:sym typeface="Times New Roman" charset="0"/>
              </a:rPr>
              <a:t>Imagine a system has the following objectives, starting with top priority:</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Security</a:t>
            </a:r>
            <a:r>
              <a:rPr lang="en-CA" sz="2400" dirty="0">
                <a:latin typeface="Times New Roman" charset="0"/>
                <a:cs typeface="Times New Roman" charset="0"/>
                <a:sym typeface="Times New Roman" charset="0"/>
              </a:rPr>
              <a:t>: Encryption must not be breakable within 100 hours of computing time on a 400Mhz Intel processor, using known cryptanalysis techniques. </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Maintainability</a:t>
            </a:r>
            <a:r>
              <a:rPr lang="en-CA" sz="2400" dirty="0">
                <a:latin typeface="Times New Roman" charset="0"/>
                <a:cs typeface="Times New Roman" charset="0"/>
                <a:sym typeface="Times New Roman" charset="0"/>
              </a:rPr>
              <a:t>. No specific objective.</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CPU Efficiency</a:t>
            </a:r>
            <a:r>
              <a:rPr lang="en-CA" sz="2400" dirty="0">
                <a:latin typeface="Times New Roman" charset="0"/>
                <a:cs typeface="Times New Roman" charset="0"/>
                <a:sym typeface="Times New Roman" charset="0"/>
              </a:rPr>
              <a:t>. Must respond to the user within one second when running on a 400MHz Intel processor.</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Network Bandwidth Efficiency</a:t>
            </a:r>
            <a:r>
              <a:rPr lang="en-CA" sz="2400" dirty="0">
                <a:latin typeface="Times New Roman" charset="0"/>
                <a:cs typeface="Times New Roman" charset="0"/>
                <a:sym typeface="Times New Roman" charset="0"/>
              </a:rPr>
              <a:t>: Must not require transmission of more than 8KB of data per transaction.</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Memory Efficiency</a:t>
            </a:r>
            <a:r>
              <a:rPr lang="en-CA" sz="2400" dirty="0">
                <a:latin typeface="Times New Roman" charset="0"/>
                <a:cs typeface="Times New Roman" charset="0"/>
                <a:sym typeface="Times New Roman" charset="0"/>
              </a:rPr>
              <a:t>. Must not consume over 20MB of RAM.</a:t>
            </a:r>
          </a:p>
          <a:p>
            <a:pPr marL="1047750" lvl="2" indent="-457200" algn="just">
              <a:lnSpc>
                <a:spcPct val="96000"/>
              </a:lnSpc>
              <a:spcBef>
                <a:spcPts val="500"/>
              </a:spcBef>
              <a:buFont typeface="+mj-lt"/>
              <a:buAutoNum type="arabicPeriod"/>
            </a:pPr>
            <a:r>
              <a:rPr lang="en-CA" sz="2400" b="1" dirty="0">
                <a:latin typeface="Times New Roman" charset="0"/>
                <a:cs typeface="Times New Roman" charset="0"/>
                <a:sym typeface="Times New Roman" charset="0"/>
              </a:rPr>
              <a:t>Portability. </a:t>
            </a:r>
            <a:r>
              <a:rPr lang="en-CA" sz="2400" dirty="0">
                <a:latin typeface="Times New Roman" charset="0"/>
                <a:cs typeface="Times New Roman" charset="0"/>
                <a:sym typeface="Times New Roman" charset="0"/>
              </a:rPr>
              <a:t>Must run on Windows 7 or 8, and Linux</a:t>
            </a:r>
            <a:endParaRPr lang="en-CA" sz="2400" dirty="0"/>
          </a:p>
        </p:txBody>
      </p:sp>
      <p:sp>
        <p:nvSpPr>
          <p:cNvPr id="2" name="Title 1"/>
          <p:cNvSpPr>
            <a:spLocks noGrp="1"/>
          </p:cNvSpPr>
          <p:nvPr>
            <p:ph type="title"/>
          </p:nvPr>
        </p:nvSpPr>
        <p:spPr>
          <a:xfrm>
            <a:off x="1166285" y="115888"/>
            <a:ext cx="6210828" cy="838200"/>
          </a:xfrm>
        </p:spPr>
        <p:txBody>
          <a:bodyPr/>
          <a:lstStyle/>
          <a:p>
            <a:r>
              <a:rPr lang="en-CA" dirty="0" smtClean="0"/>
              <a:t>Priorities &amp; Objectives: an Example</a:t>
            </a:r>
            <a:endParaRPr lang="en-CA" dirty="0"/>
          </a:p>
        </p:txBody>
      </p:sp>
    </p:spTree>
    <p:extLst>
      <p:ext uri="{BB962C8B-B14F-4D97-AF65-F5344CB8AC3E}">
        <p14:creationId xmlns:p14="http://schemas.microsoft.com/office/powerpoint/2010/main" val="2227047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AutoShape 1"/>
          <p:cNvSpPr>
            <a:spLocks/>
          </p:cNvSpPr>
          <p:nvPr/>
        </p:nvSpPr>
        <p:spPr bwMode="auto">
          <a:xfrm>
            <a:off x="1676400" y="6477000"/>
            <a:ext cx="19812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000">
                <a:latin typeface="Times New Roman" charset="0"/>
                <a:cs typeface="Times New Roman" charset="0"/>
                <a:sym typeface="Times New Roman" charset="0"/>
              </a:rPr>
              <a:t>© Lethbridge/Laganière 2001</a:t>
            </a:r>
            <a:endParaRPr lang="en-CA"/>
          </a:p>
        </p:txBody>
      </p:sp>
      <p:sp>
        <p:nvSpPr>
          <p:cNvPr id="14338" name="AutoShape 2"/>
          <p:cNvSpPr>
            <a:spLocks/>
          </p:cNvSpPr>
          <p:nvPr/>
        </p:nvSpPr>
        <p:spPr bwMode="auto">
          <a:xfrm>
            <a:off x="3810000" y="6400800"/>
            <a:ext cx="41148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defTabSz="914400"/>
            <a:r>
              <a:rPr lang="en-CA" sz="1400">
                <a:latin typeface="Times New Roman" charset="0"/>
                <a:cs typeface="Times New Roman" charset="0"/>
                <a:sym typeface="Times New Roman" charset="0"/>
              </a:rPr>
              <a:t>26 Chapter 9: Architecting and designing software</a:t>
            </a:r>
            <a:endParaRPr lang="en-CA"/>
          </a:p>
        </p:txBody>
      </p:sp>
      <p:sp>
        <p:nvSpPr>
          <p:cNvPr id="14341" name="Rectangle 5"/>
          <p:cNvSpPr>
            <a:spLocks noGrp="1"/>
          </p:cNvSpPr>
          <p:nvPr>
            <p:ph type="body" idx="1"/>
          </p:nvPr>
        </p:nvSpPr>
        <p:spPr bwMode="auto">
          <a:xfrm>
            <a:off x="1066800" y="1371600"/>
            <a:ext cx="75438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numCol="1" anchor="t" anchorCtr="0" compatLnSpc="1">
            <a:prstTxWarp prst="textNoShape">
              <a:avLst/>
            </a:prstTxWarp>
          </a:bodyPr>
          <a:lstStyle/>
          <a:p>
            <a:pPr marL="336550" lvl="1" indent="-1460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To estimate the </a:t>
            </a:r>
            <a:r>
              <a:rPr lang="en-CA" sz="1800" i="1" dirty="0">
                <a:latin typeface="Times New Roman" charset="0"/>
                <a:ea typeface="ＭＳ Ｐゴシック" charset="0"/>
                <a:cs typeface="Times New Roman" charset="0"/>
                <a:sym typeface="Times New Roman" charset="0"/>
              </a:rPr>
              <a:t>costs</a:t>
            </a:r>
            <a:r>
              <a:rPr lang="en-CA" sz="1800" dirty="0">
                <a:latin typeface="Times New Roman" charset="0"/>
                <a:ea typeface="ＭＳ Ｐゴシック" charset="0"/>
                <a:cs typeface="Times New Roman" charset="0"/>
                <a:sym typeface="Times New Roman" charset="0"/>
              </a:rPr>
              <a:t>, add up:</a:t>
            </a:r>
          </a:p>
          <a:p>
            <a:pPr marL="747713" lvl="2" indent="-1714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The incremental cost of doing the </a:t>
            </a:r>
            <a:r>
              <a:rPr lang="en-CA" sz="1800" i="1" dirty="0">
                <a:latin typeface="Times New Roman" charset="0"/>
                <a:ea typeface="ＭＳ Ｐゴシック" charset="0"/>
                <a:cs typeface="Times New Roman" charset="0"/>
                <a:sym typeface="Times New Roman" charset="0"/>
              </a:rPr>
              <a:t>software engineering</a:t>
            </a:r>
            <a:r>
              <a:rPr lang="en-CA" sz="1800" dirty="0">
                <a:latin typeface="Times New Roman" charset="0"/>
                <a:ea typeface="ＭＳ Ｐゴシック" charset="0"/>
                <a:cs typeface="Times New Roman" charset="0"/>
                <a:sym typeface="Times New Roman" charset="0"/>
              </a:rPr>
              <a:t> work, including ongoing maintenance </a:t>
            </a:r>
          </a:p>
          <a:p>
            <a:pPr marL="747713" lvl="2" indent="-1714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The incremental costs of any </a:t>
            </a:r>
            <a:r>
              <a:rPr lang="en-CA" sz="1800" i="1" dirty="0">
                <a:latin typeface="Times New Roman" charset="0"/>
                <a:ea typeface="ＭＳ Ｐゴシック" charset="0"/>
                <a:cs typeface="Times New Roman" charset="0"/>
                <a:sym typeface="Times New Roman" charset="0"/>
              </a:rPr>
              <a:t>development technology</a:t>
            </a:r>
            <a:r>
              <a:rPr lang="en-CA" sz="1800" dirty="0">
                <a:latin typeface="Times New Roman" charset="0"/>
                <a:ea typeface="ＭＳ Ｐゴシック" charset="0"/>
                <a:cs typeface="Times New Roman" charset="0"/>
                <a:sym typeface="Times New Roman" charset="0"/>
              </a:rPr>
              <a:t> required </a:t>
            </a:r>
          </a:p>
          <a:p>
            <a:pPr marL="747713" lvl="2" indent="-1714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The incremental costs that </a:t>
            </a:r>
            <a:r>
              <a:rPr lang="en-CA" sz="1800" i="1" dirty="0">
                <a:latin typeface="Times New Roman" charset="0"/>
                <a:ea typeface="ＭＳ Ｐゴシック" charset="0"/>
                <a:cs typeface="Times New Roman" charset="0"/>
                <a:sym typeface="Times New Roman" charset="0"/>
              </a:rPr>
              <a:t>end-users and product support personnel</a:t>
            </a:r>
            <a:r>
              <a:rPr lang="en-CA" sz="1800" dirty="0">
                <a:latin typeface="Times New Roman" charset="0"/>
                <a:ea typeface="ＭＳ Ｐゴシック" charset="0"/>
                <a:cs typeface="Times New Roman" charset="0"/>
                <a:sym typeface="Times New Roman" charset="0"/>
              </a:rPr>
              <a:t> will experience </a:t>
            </a:r>
          </a:p>
          <a:p>
            <a:pPr marL="747713" lvl="2" indent="-171450" defTabSz="914400">
              <a:lnSpc>
                <a:spcPct val="80000"/>
              </a:lnSpc>
              <a:spcBef>
                <a:spcPts val="400"/>
              </a:spcBef>
              <a:buFontTx/>
              <a:buChar char="—"/>
            </a:pPr>
            <a:r>
              <a:rPr lang="ja-JP" altLang="en-CA" sz="1800" b="1" dirty="0">
                <a:latin typeface="Times New Roman" charset="0"/>
                <a:ea typeface="ＭＳ Ｐゴシック" charset="0"/>
                <a:cs typeface="Times New Roman" charset="0"/>
                <a:sym typeface="Times New Roman" charset="0"/>
              </a:rPr>
              <a:t>‘</a:t>
            </a:r>
            <a:r>
              <a:rPr lang="en-CA" sz="1800" b="1" dirty="0">
                <a:latin typeface="Times New Roman" charset="0"/>
                <a:ea typeface="ＭＳ Ｐゴシック" charset="0"/>
                <a:cs typeface="Times New Roman" charset="0"/>
                <a:sym typeface="Times New Roman" charset="0"/>
              </a:rPr>
              <a:t>Incremental costs</a:t>
            </a:r>
            <a:r>
              <a:rPr lang="ja-JP" altLang="en-CA" sz="1800" b="1" dirty="0">
                <a:latin typeface="Times New Roman" charset="0"/>
                <a:ea typeface="ＭＳ Ｐゴシック" charset="0"/>
                <a:cs typeface="Times New Roman" charset="0"/>
                <a:sym typeface="Times New Roman" charset="0"/>
              </a:rPr>
              <a:t>’</a:t>
            </a:r>
            <a:r>
              <a:rPr lang="en-CA" sz="1800" b="1" dirty="0">
                <a:latin typeface="Times New Roman" charset="0"/>
                <a:ea typeface="ＭＳ Ｐゴシック" charset="0"/>
                <a:cs typeface="Times New Roman" charset="0"/>
                <a:sym typeface="Times New Roman" charset="0"/>
              </a:rPr>
              <a:t> </a:t>
            </a:r>
            <a:r>
              <a:rPr lang="en-CA" sz="1800" dirty="0">
                <a:latin typeface="Times New Roman" charset="0"/>
                <a:ea typeface="ＭＳ Ｐゴシック" charset="0"/>
                <a:cs typeface="Times New Roman" charset="0"/>
                <a:sym typeface="Times New Roman" charset="0"/>
              </a:rPr>
              <a:t>refers to the extra costs involved if this option is selected.</a:t>
            </a:r>
          </a:p>
          <a:p>
            <a:pPr marL="747713" lvl="2" indent="-171450" defTabSz="914400">
              <a:lnSpc>
                <a:spcPct val="80000"/>
              </a:lnSpc>
              <a:spcBef>
                <a:spcPts val="400"/>
              </a:spcBef>
              <a:buFontTx/>
              <a:buChar char="—"/>
            </a:pPr>
            <a:r>
              <a:rPr lang="ja-JP" altLang="en-CA" sz="1800" dirty="0">
                <a:latin typeface="Times New Roman" charset="0"/>
                <a:ea typeface="ＭＳ Ｐゴシック" charset="0"/>
                <a:cs typeface="Times New Roman" charset="0"/>
                <a:sym typeface="Times New Roman" charset="0"/>
              </a:rPr>
              <a:t>“</a:t>
            </a:r>
            <a:r>
              <a:rPr lang="en-CA" sz="1800" dirty="0">
                <a:latin typeface="Times New Roman" charset="0"/>
                <a:ea typeface="ＭＳ Ｐゴシック" charset="0"/>
                <a:cs typeface="Times New Roman" charset="0"/>
                <a:sym typeface="Times New Roman" charset="0"/>
              </a:rPr>
              <a:t>The software engineering cost is proportional to the amount of </a:t>
            </a:r>
            <a:r>
              <a:rPr lang="en-CA" sz="1800" i="1" dirty="0">
                <a:latin typeface="Times New Roman" charset="0"/>
                <a:ea typeface="ＭＳ Ｐゴシック" charset="0"/>
                <a:cs typeface="Times New Roman" charset="0"/>
                <a:sym typeface="Times New Roman" charset="0"/>
              </a:rPr>
              <a:t>time</a:t>
            </a:r>
            <a:r>
              <a:rPr lang="en-CA" sz="1800" dirty="0">
                <a:latin typeface="Times New Roman" charset="0"/>
                <a:ea typeface="ＭＳ Ｐゴシック" charset="0"/>
                <a:cs typeface="Times New Roman" charset="0"/>
                <a:sym typeface="Times New Roman" charset="0"/>
              </a:rPr>
              <a:t> spent by software engineers, commonly measured in person-days or person-months.  Most organizations convert this into monetary terms by multiplying by a factor that accounts for the average salary plus other costs associated with employing a person, such as their office space.</a:t>
            </a:r>
            <a:r>
              <a:rPr lang="ja-JP" altLang="en-CA" sz="1800" dirty="0">
                <a:latin typeface="Times New Roman" charset="0"/>
                <a:ea typeface="ＭＳ Ｐゴシック" charset="0"/>
                <a:cs typeface="Times New Roman" charset="0"/>
                <a:sym typeface="Times New Roman" charset="0"/>
              </a:rPr>
              <a:t>”</a:t>
            </a:r>
            <a:r>
              <a:rPr lang="en-CA" sz="1800" dirty="0">
                <a:latin typeface="Times New Roman" charset="0"/>
                <a:ea typeface="ＭＳ Ｐゴシック" charset="0"/>
                <a:cs typeface="Times New Roman" charset="0"/>
                <a:sym typeface="Times New Roman" charset="0"/>
              </a:rPr>
              <a:t> </a:t>
            </a:r>
          </a:p>
          <a:p>
            <a:pPr marL="747713" lvl="2" indent="-171450" defTabSz="914400">
              <a:lnSpc>
                <a:spcPct val="80000"/>
              </a:lnSpc>
              <a:spcBef>
                <a:spcPts val="400"/>
              </a:spcBef>
              <a:buFontTx/>
              <a:buChar char="—"/>
            </a:pPr>
            <a:endParaRPr lang="en-CA" sz="1800" dirty="0">
              <a:latin typeface="Times New Roman" charset="0"/>
              <a:ea typeface="ＭＳ Ｐゴシック" charset="0"/>
              <a:cs typeface="Times New Roman" charset="0"/>
              <a:sym typeface="Times New Roman" charset="0"/>
            </a:endParaRPr>
          </a:p>
          <a:p>
            <a:pPr marL="336550" lvl="1" indent="-1460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To estimate the </a:t>
            </a:r>
            <a:r>
              <a:rPr lang="en-CA" sz="1800" i="1" dirty="0">
                <a:latin typeface="Times New Roman" charset="0"/>
                <a:ea typeface="ＭＳ Ｐゴシック" charset="0"/>
                <a:cs typeface="Times New Roman" charset="0"/>
                <a:sym typeface="Times New Roman" charset="0"/>
              </a:rPr>
              <a:t>benefits</a:t>
            </a:r>
            <a:r>
              <a:rPr lang="en-CA" sz="1800" dirty="0">
                <a:latin typeface="Times New Roman" charset="0"/>
                <a:ea typeface="ＭＳ Ｐゴシック" charset="0"/>
                <a:cs typeface="Times New Roman" charset="0"/>
                <a:sym typeface="Times New Roman" charset="0"/>
              </a:rPr>
              <a:t>, add up:</a:t>
            </a:r>
          </a:p>
          <a:p>
            <a:pPr marL="747713" lvl="2" indent="-1714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The incremental software engineering time saved </a:t>
            </a:r>
          </a:p>
          <a:p>
            <a:pPr marL="747713" lvl="2" indent="-171450" defTabSz="914400">
              <a:lnSpc>
                <a:spcPct val="80000"/>
              </a:lnSpc>
              <a:spcBef>
                <a:spcPts val="400"/>
              </a:spcBef>
              <a:buFontTx/>
              <a:buChar char="—"/>
            </a:pPr>
            <a:r>
              <a:rPr lang="en-CA" sz="1800" dirty="0">
                <a:latin typeface="Times New Roman" charset="0"/>
                <a:ea typeface="ＭＳ Ｐゴシック" charset="0"/>
                <a:cs typeface="Times New Roman" charset="0"/>
                <a:sym typeface="Times New Roman" charset="0"/>
              </a:rPr>
              <a:t>The incremental benefits measured in terms of either increased sales or else financial benefit to users   </a:t>
            </a:r>
            <a:endParaRPr lang="en-CA" dirty="0"/>
          </a:p>
        </p:txBody>
      </p:sp>
      <p:sp>
        <p:nvSpPr>
          <p:cNvPr id="2" name="Title 1"/>
          <p:cNvSpPr>
            <a:spLocks noGrp="1"/>
          </p:cNvSpPr>
          <p:nvPr>
            <p:ph type="title"/>
          </p:nvPr>
        </p:nvSpPr>
        <p:spPr>
          <a:xfrm>
            <a:off x="505390" y="115888"/>
            <a:ext cx="6871723" cy="838200"/>
          </a:xfrm>
        </p:spPr>
        <p:txBody>
          <a:bodyPr/>
          <a:lstStyle/>
          <a:p>
            <a:r>
              <a:rPr lang="en-CA" dirty="0" smtClean="0"/>
              <a:t>Making a Choice: Cost-Benefit Analysis</a:t>
            </a:r>
            <a:endParaRPr lang="en-CA" dirty="0"/>
          </a:p>
        </p:txBody>
      </p:sp>
    </p:spTree>
    <p:extLst>
      <p:ext uri="{BB962C8B-B14F-4D97-AF65-F5344CB8AC3E}">
        <p14:creationId xmlns:p14="http://schemas.microsoft.com/office/powerpoint/2010/main" val="1974119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Where were we?</a:t>
            </a:r>
            <a:endParaRPr lang="en-CA" dirty="0"/>
          </a:p>
        </p:txBody>
      </p:sp>
      <p:sp>
        <p:nvSpPr>
          <p:cNvPr id="3" name="Content Placeholder 2"/>
          <p:cNvSpPr>
            <a:spLocks noGrp="1"/>
          </p:cNvSpPr>
          <p:nvPr>
            <p:ph idx="1"/>
          </p:nvPr>
        </p:nvSpPr>
        <p:spPr/>
        <p:txBody>
          <a:bodyPr/>
          <a:lstStyle/>
          <a:p>
            <a:r>
              <a:rPr lang="en-CA" dirty="0" smtClean="0"/>
              <a:t>We defined SAs &amp; the process of obtaining them (a.k.a., sw. design);</a:t>
            </a:r>
          </a:p>
          <a:p>
            <a:endParaRPr lang="en-CA" dirty="0"/>
          </a:p>
          <a:p>
            <a:r>
              <a:rPr lang="en-CA" dirty="0" smtClean="0"/>
              <a:t>Sound Design means exercising sound design principles </a:t>
            </a:r>
            <a:r>
              <a:rPr lang="en-CA" dirty="0" smtClean="0">
                <a:sym typeface="Wingdings"/>
              </a:rPr>
              <a:t> these reflect in the code!</a:t>
            </a:r>
          </a:p>
          <a:p>
            <a:endParaRPr lang="en-CA" dirty="0">
              <a:sym typeface="Wingdings"/>
            </a:endParaRPr>
          </a:p>
          <a:p>
            <a:r>
              <a:rPr lang="en-CA" dirty="0" smtClean="0">
                <a:sym typeface="Wingdings"/>
              </a:rPr>
              <a:t>We started project &amp; community browsing...</a:t>
            </a:r>
          </a:p>
          <a:p>
            <a:pPr lvl="1"/>
            <a:r>
              <a:rPr lang="en-CA" dirty="0" smtClean="0">
                <a:sym typeface="Wingdings"/>
              </a:rPr>
              <a:t>Or didn’t you???  </a:t>
            </a:r>
          </a:p>
          <a:p>
            <a:pPr lvl="2"/>
            <a:r>
              <a:rPr lang="en-CA" dirty="0" smtClean="0">
                <a:sym typeface="Wingdings"/>
              </a:rPr>
              <a:t>One issue about this </a:t>
            </a:r>
            <a:r>
              <a:rPr lang="mr-IN" dirty="0" smtClean="0">
                <a:sym typeface="Wingdings"/>
              </a:rPr>
              <a:t>–</a:t>
            </a:r>
            <a:r>
              <a:rPr lang="en-CA" dirty="0" smtClean="0">
                <a:sym typeface="Wingdings"/>
              </a:rPr>
              <a:t> it is no longer possible to openly join </a:t>
            </a:r>
            <a:r>
              <a:rPr lang="en-CA" dirty="0" err="1" smtClean="0">
                <a:sym typeface="Wingdings"/>
              </a:rPr>
              <a:t>UniMoSA</a:t>
            </a:r>
            <a:r>
              <a:rPr lang="en-CA" dirty="0" smtClean="0">
                <a:sym typeface="Wingdings"/>
              </a:rPr>
              <a:t> without an invite, send me GitHub IDs of team members, project you’d like to investigate and </a:t>
            </a:r>
            <a:r>
              <a:rPr lang="en-CA" dirty="0" err="1" smtClean="0">
                <a:sym typeface="Wingdings"/>
              </a:rPr>
              <a:t>Iìll</a:t>
            </a:r>
            <a:r>
              <a:rPr lang="en-CA" dirty="0" smtClean="0">
                <a:sym typeface="Wingdings"/>
              </a:rPr>
              <a:t> invite you!</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a:t>
            </a:fld>
            <a:endParaRPr lang="it-IT" altLang="en-US"/>
          </a:p>
        </p:txBody>
      </p:sp>
    </p:spTree>
    <p:extLst>
      <p:ext uri="{BB962C8B-B14F-4D97-AF65-F5344CB8AC3E}">
        <p14:creationId xmlns:p14="http://schemas.microsoft.com/office/powerpoint/2010/main" val="12525973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Bad Decision? Technical Debt!</a:t>
            </a:r>
            <a:endParaRPr lang="en-CA" dirty="0"/>
          </a:p>
        </p:txBody>
      </p:sp>
      <p:sp>
        <p:nvSpPr>
          <p:cNvPr id="3" name="Content Placeholder 2"/>
          <p:cNvSpPr>
            <a:spLocks noGrp="1"/>
          </p:cNvSpPr>
          <p:nvPr>
            <p:ph idx="1"/>
          </p:nvPr>
        </p:nvSpPr>
        <p:spPr/>
        <p:txBody>
          <a:bodyPr/>
          <a:lstStyle/>
          <a:p>
            <a:r>
              <a:rPr lang="en-CA" dirty="0"/>
              <a:t>Debt : “</a:t>
            </a:r>
            <a:r>
              <a:rPr lang="en-CA" i="1" dirty="0"/>
              <a:t>a sum of money that is owed or due.</a:t>
            </a:r>
            <a:r>
              <a:rPr lang="en-CA" dirty="0" smtClean="0"/>
              <a:t>”</a:t>
            </a:r>
          </a:p>
          <a:p>
            <a:pPr marL="0" indent="0">
              <a:buNone/>
            </a:pPr>
            <a:endParaRPr lang="en-CA" dirty="0" smtClean="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30</a:t>
            </a:fld>
            <a:endParaRPr lang="it-IT" altLang="en-US"/>
          </a:p>
        </p:txBody>
      </p:sp>
    </p:spTree>
    <p:extLst>
      <p:ext uri="{BB962C8B-B14F-4D97-AF65-F5344CB8AC3E}">
        <p14:creationId xmlns:p14="http://schemas.microsoft.com/office/powerpoint/2010/main" val="6813218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Bad Decision? Technical Debt!</a:t>
            </a:r>
            <a:endParaRPr lang="en-CA" dirty="0"/>
          </a:p>
        </p:txBody>
      </p:sp>
      <p:sp>
        <p:nvSpPr>
          <p:cNvPr id="3" name="Content Placeholder 2"/>
          <p:cNvSpPr>
            <a:spLocks noGrp="1"/>
          </p:cNvSpPr>
          <p:nvPr>
            <p:ph idx="1"/>
          </p:nvPr>
        </p:nvSpPr>
        <p:spPr/>
        <p:txBody>
          <a:bodyPr/>
          <a:lstStyle/>
          <a:p>
            <a:r>
              <a:rPr lang="en-CA" dirty="0"/>
              <a:t>Debt : “</a:t>
            </a:r>
            <a:r>
              <a:rPr lang="en-CA" i="1" dirty="0"/>
              <a:t>a sum of money that is owed or due.</a:t>
            </a:r>
            <a:r>
              <a:rPr lang="en-CA" dirty="0" smtClean="0"/>
              <a:t>”</a:t>
            </a:r>
          </a:p>
          <a:p>
            <a:pPr marL="0" indent="0">
              <a:buNone/>
            </a:pPr>
            <a:endParaRPr lang="en-CA" dirty="0" smtClean="0"/>
          </a:p>
          <a:p>
            <a:r>
              <a:rPr lang="en-CA" dirty="0"/>
              <a:t>Technical Debt “</a:t>
            </a:r>
            <a:r>
              <a:rPr lang="en-CA" i="1" dirty="0"/>
              <a:t>a sum of money that is owed or </a:t>
            </a:r>
            <a:r>
              <a:rPr lang="en-CA" i="1" dirty="0" smtClean="0"/>
              <a:t>due</a:t>
            </a:r>
            <a:r>
              <a:rPr lang="en-CA" i="1" dirty="0"/>
              <a:t> </a:t>
            </a:r>
            <a:r>
              <a:rPr lang="en-CA" i="1" dirty="0" smtClean="0"/>
              <a:t>connected to a technical loan.</a:t>
            </a:r>
            <a:r>
              <a:rPr lang="en-CA" dirty="0" smtClean="0"/>
              <a:t>”</a:t>
            </a:r>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31</a:t>
            </a:fld>
            <a:endParaRPr lang="it-IT" altLang="en-US"/>
          </a:p>
        </p:txBody>
      </p:sp>
    </p:spTree>
    <p:extLst>
      <p:ext uri="{BB962C8B-B14F-4D97-AF65-F5344CB8AC3E}">
        <p14:creationId xmlns:p14="http://schemas.microsoft.com/office/powerpoint/2010/main" val="6813218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Bad Decision? Technical Debt!</a:t>
            </a:r>
            <a:endParaRPr lang="en-CA" dirty="0"/>
          </a:p>
        </p:txBody>
      </p:sp>
      <p:sp>
        <p:nvSpPr>
          <p:cNvPr id="3" name="Content Placeholder 2"/>
          <p:cNvSpPr>
            <a:spLocks noGrp="1"/>
          </p:cNvSpPr>
          <p:nvPr>
            <p:ph idx="1"/>
          </p:nvPr>
        </p:nvSpPr>
        <p:spPr/>
        <p:txBody>
          <a:bodyPr/>
          <a:lstStyle/>
          <a:p>
            <a:r>
              <a:rPr lang="en-CA" dirty="0"/>
              <a:t>Debt : “</a:t>
            </a:r>
            <a:r>
              <a:rPr lang="en-CA" i="1" dirty="0"/>
              <a:t>a sum of money that is owed or due.</a:t>
            </a:r>
            <a:r>
              <a:rPr lang="en-CA" dirty="0" smtClean="0"/>
              <a:t>”</a:t>
            </a:r>
          </a:p>
          <a:p>
            <a:pPr marL="0" indent="0">
              <a:buNone/>
            </a:pPr>
            <a:endParaRPr lang="en-CA" dirty="0" smtClean="0"/>
          </a:p>
          <a:p>
            <a:r>
              <a:rPr lang="en-CA" dirty="0"/>
              <a:t>Technical Debt “</a:t>
            </a:r>
            <a:r>
              <a:rPr lang="en-CA" i="1" dirty="0"/>
              <a:t>a sum of money that is owed or </a:t>
            </a:r>
            <a:r>
              <a:rPr lang="en-CA" i="1" dirty="0" smtClean="0"/>
              <a:t>due</a:t>
            </a:r>
            <a:r>
              <a:rPr lang="en-CA" i="1" dirty="0"/>
              <a:t> </a:t>
            </a:r>
            <a:r>
              <a:rPr lang="en-CA" i="1" dirty="0" smtClean="0"/>
              <a:t>connected to a technical loan.</a:t>
            </a:r>
            <a:r>
              <a:rPr lang="en-CA" dirty="0" smtClean="0"/>
              <a:t>”</a:t>
            </a:r>
          </a:p>
          <a:p>
            <a:pPr marL="0" indent="0">
              <a:buNone/>
            </a:pPr>
            <a:endParaRPr lang="en-CA" dirty="0" smtClean="0"/>
          </a:p>
          <a:p>
            <a:r>
              <a:rPr lang="en-CA" dirty="0" smtClean="0"/>
              <a:t>Technical Debt in Software Engineering:</a:t>
            </a:r>
          </a:p>
          <a:p>
            <a:pPr lvl="1"/>
            <a:r>
              <a:rPr lang="en-CA" dirty="0" smtClean="0"/>
              <a:t>“</a:t>
            </a:r>
            <a:r>
              <a:rPr lang="en-CA" i="1" dirty="0" smtClean="0"/>
              <a:t>a </a:t>
            </a:r>
            <a:r>
              <a:rPr lang="en-CA" i="1" dirty="0"/>
              <a:t>sum of money that is owed or </a:t>
            </a:r>
            <a:r>
              <a:rPr lang="en-CA" i="1" dirty="0" smtClean="0"/>
              <a:t>due because of a technical loan in the source-code, architecture, etc.</a:t>
            </a:r>
            <a:r>
              <a:rPr lang="en-CA" dirty="0" smtClean="0"/>
              <a: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32</a:t>
            </a:fld>
            <a:endParaRPr lang="it-IT" altLang="en-US"/>
          </a:p>
        </p:txBody>
      </p:sp>
    </p:spTree>
    <p:extLst>
      <p:ext uri="{BB962C8B-B14F-4D97-AF65-F5344CB8AC3E}">
        <p14:creationId xmlns:p14="http://schemas.microsoft.com/office/powerpoint/2010/main" val="29177601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4893647"/>
          </a:xfrm>
          <a:prstGeom prst="rect">
            <a:avLst/>
          </a:prstGeom>
          <a:noFill/>
        </p:spPr>
        <p:txBody>
          <a:bodyPr>
            <a:spAutoFit/>
          </a:bodyPr>
          <a:lstStyle/>
          <a:p>
            <a:pPr fontAlgn="auto">
              <a:spcAft>
                <a:spcPts val="0"/>
              </a:spcAft>
              <a:defRPr/>
            </a:pPr>
            <a:endParaRPr lang="en-US" dirty="0">
              <a:solidFill>
                <a:schemeClr val="bg2">
                  <a:lumMod val="10000"/>
                </a:schemeClr>
              </a:solidFill>
              <a:latin typeface="Arial"/>
              <a:ea typeface="+mn-ea"/>
              <a:cs typeface="Arial"/>
            </a:endParaRPr>
          </a:p>
          <a:p>
            <a:pPr fontAlgn="auto">
              <a:spcAft>
                <a:spcPts val="0"/>
              </a:spcAft>
              <a:defRPr/>
            </a:pPr>
            <a:r>
              <a:rPr lang="en-US" dirty="0">
                <a:solidFill>
                  <a:schemeClr val="bg2">
                    <a:lumMod val="10000"/>
                  </a:schemeClr>
                </a:solidFill>
                <a:latin typeface="Arial"/>
                <a:ea typeface="+mn-ea"/>
                <a:cs typeface="Arial"/>
              </a:rPr>
              <a:t>As the </a:t>
            </a:r>
            <a:r>
              <a:rPr lang="en-US" dirty="0" smtClean="0">
                <a:solidFill>
                  <a:schemeClr val="bg2">
                    <a:lumMod val="10000"/>
                  </a:schemeClr>
                </a:solidFill>
                <a:latin typeface="Arial"/>
                <a:ea typeface="+mn-ea"/>
                <a:cs typeface="Arial"/>
              </a:rPr>
              <a:t>software evolves, </a:t>
            </a:r>
            <a:r>
              <a:rPr lang="en-US" dirty="0">
                <a:solidFill>
                  <a:schemeClr val="bg2">
                    <a:lumMod val="10000"/>
                  </a:schemeClr>
                </a:solidFill>
                <a:latin typeface="Arial"/>
                <a:ea typeface="+mn-ea"/>
                <a:cs typeface="Arial"/>
              </a:rPr>
              <a:t>costs are rising and customer responsiveness is falling.</a:t>
            </a:r>
          </a:p>
          <a:p>
            <a:pPr fontAlgn="auto">
              <a:spcAft>
                <a:spcPts val="0"/>
              </a:spcAft>
              <a:defRPr/>
            </a:pPr>
            <a:endParaRPr lang="en-US" dirty="0">
              <a:solidFill>
                <a:schemeClr val="bg2">
                  <a:lumMod val="10000"/>
                </a:schemeClr>
              </a:solidFill>
              <a:latin typeface="Arial"/>
              <a:ea typeface="+mn-ea"/>
              <a:cs typeface="Arial"/>
            </a:endParaRPr>
          </a:p>
          <a:p>
            <a:pPr fontAlgn="auto">
              <a:spcAft>
                <a:spcPts val="0"/>
              </a:spcAft>
              <a:defRPr/>
            </a:pPr>
            <a:r>
              <a:rPr lang="en-US" dirty="0">
                <a:solidFill>
                  <a:schemeClr val="bg2">
                    <a:lumMod val="10000"/>
                  </a:schemeClr>
                </a:solidFill>
                <a:latin typeface="Arial"/>
                <a:ea typeface="+mn-ea"/>
                <a:cs typeface="Arial"/>
              </a:rPr>
              <a:t>Using an obscure/incomplete error message because it is too hard to figure out how to do it right.</a:t>
            </a:r>
          </a:p>
          <a:p>
            <a:pPr fontAlgn="auto">
              <a:spcAft>
                <a:spcPts val="0"/>
              </a:spcAft>
              <a:defRPr/>
            </a:pPr>
            <a:endParaRPr lang="en-US" dirty="0">
              <a:solidFill>
                <a:schemeClr val="bg2">
                  <a:lumMod val="10000"/>
                </a:schemeClr>
              </a:solidFill>
              <a:latin typeface="Arial"/>
              <a:ea typeface="+mn-ea"/>
              <a:cs typeface="Arial"/>
            </a:endParaRPr>
          </a:p>
          <a:p>
            <a:pPr fontAlgn="auto">
              <a:spcAft>
                <a:spcPts val="0"/>
              </a:spcAft>
              <a:defRPr/>
            </a:pPr>
            <a:r>
              <a:rPr lang="en-US" dirty="0">
                <a:solidFill>
                  <a:schemeClr val="bg2">
                    <a:lumMod val="10000"/>
                  </a:schemeClr>
                </a:solidFill>
                <a:latin typeface="Arial"/>
                <a:ea typeface="+mn-ea"/>
                <a:cs typeface="Arial"/>
              </a:rPr>
              <a:t>Rushing for a shippable product to meet to contract so getting something done in its own way.</a:t>
            </a:r>
          </a:p>
          <a:p>
            <a:pPr fontAlgn="auto">
              <a:spcAft>
                <a:spcPts val="0"/>
              </a:spcAft>
              <a:defRPr/>
            </a:pPr>
            <a:endParaRPr lang="en-US" dirty="0">
              <a:solidFill>
                <a:schemeClr val="bg2">
                  <a:lumMod val="10000"/>
                </a:schemeClr>
              </a:solidFill>
              <a:latin typeface="Arial"/>
              <a:ea typeface="+mn-ea"/>
              <a:cs typeface="Arial"/>
            </a:endParaRPr>
          </a:p>
          <a:p>
            <a:pPr fontAlgn="auto">
              <a:spcAft>
                <a:spcPts val="0"/>
              </a:spcAft>
              <a:defRPr/>
            </a:pPr>
            <a:r>
              <a:rPr lang="en-US" dirty="0">
                <a:solidFill>
                  <a:schemeClr val="bg2">
                    <a:lumMod val="10000"/>
                  </a:schemeClr>
                </a:solidFill>
                <a:latin typeface="Arial"/>
                <a:ea typeface="+mn-ea"/>
                <a:cs typeface="Arial"/>
              </a:rPr>
              <a:t>After a couple of years, the system is paralyzed and so it is even cheaper to develop a new one from scratch.</a:t>
            </a:r>
          </a:p>
        </p:txBody>
      </p:sp>
      <p:sp>
        <p:nvSpPr>
          <p:cNvPr id="6"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a:cs typeface="Arial"/>
              </a:rPr>
              <a:t>Some Familiar </a:t>
            </a:r>
            <a:r>
              <a:rPr lang="en-US" dirty="0" smtClean="0">
                <a:cs typeface="Arial"/>
              </a:rPr>
              <a:t>Experiences</a:t>
            </a:r>
            <a:endParaRPr lang="en-US" dirty="0">
              <a:cs typeface="Arial"/>
            </a:endParaRPr>
          </a:p>
        </p:txBody>
      </p:sp>
    </p:spTree>
    <p:extLst>
      <p:ext uri="{BB962C8B-B14F-4D97-AF65-F5344CB8AC3E}">
        <p14:creationId xmlns:p14="http://schemas.microsoft.com/office/powerpoint/2010/main" val="20037101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7171" name="TextBox 4"/>
          <p:cNvSpPr txBox="1">
            <a:spLocks noChangeArrowheads="1"/>
          </p:cNvSpPr>
          <p:nvPr/>
        </p:nvSpPr>
        <p:spPr bwMode="auto">
          <a:xfrm>
            <a:off x="942975" y="977900"/>
            <a:ext cx="740092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r>
              <a:rPr lang="en-US" dirty="0">
                <a:solidFill>
                  <a:srgbClr val="000000"/>
                </a:solidFill>
                <a:latin typeface="Arial" charset="0"/>
              </a:rPr>
              <a:t>The cost associated with a lesser software system that became difficult to maintain and improve. The debt within the system becomes a constant anchor on software productivity and impedes the ability to efficiently add new features. [3]</a:t>
            </a:r>
          </a:p>
          <a:p>
            <a:pPr eaLnBrk="1" hangingPunct="1"/>
            <a:endParaRPr lang="en-US" dirty="0">
              <a:solidFill>
                <a:srgbClr val="000000"/>
              </a:solidFill>
              <a:latin typeface="Arial" charset="0"/>
            </a:endParaRPr>
          </a:p>
          <a:p>
            <a:pPr eaLnBrk="1" hangingPunct="1"/>
            <a:r>
              <a:rPr lang="en-US" dirty="0">
                <a:solidFill>
                  <a:srgbClr val="000000"/>
                </a:solidFill>
                <a:latin typeface="Arial" charset="0"/>
              </a:rPr>
              <a:t>Delayed technical work that is incurred when technical short cuts are taken, usually in pursuit of calendar-driven software schedules. Just like financial debt, some technical debts can serve valuable business purposes. [1]</a:t>
            </a:r>
          </a:p>
          <a:p>
            <a:pPr eaLnBrk="1" hangingPunct="1"/>
            <a:endParaRPr lang="en-US" dirty="0">
              <a:solidFill>
                <a:srgbClr val="000000"/>
              </a:solidFill>
              <a:latin typeface="Arial" charset="0"/>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Definitions</a:t>
            </a:r>
            <a:endParaRPr lang="en-US" dirty="0">
              <a:cs typeface="Arial"/>
            </a:endParaRPr>
          </a:p>
        </p:txBody>
      </p:sp>
    </p:spTree>
    <p:extLst>
      <p:ext uri="{BB962C8B-B14F-4D97-AF65-F5344CB8AC3E}">
        <p14:creationId xmlns:p14="http://schemas.microsoft.com/office/powerpoint/2010/main" val="513970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168463" y="977900"/>
            <a:ext cx="4679762" cy="2616101"/>
          </a:xfrm>
          <a:prstGeom prst="rect">
            <a:avLst/>
          </a:prstGeom>
          <a:noFill/>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dirty="0">
              <a:solidFill>
                <a:srgbClr val="000000"/>
              </a:solidFill>
              <a:latin typeface="Arial" charset="0"/>
            </a:endParaRPr>
          </a:p>
          <a:p>
            <a:pPr eaLnBrk="1" hangingPunct="1"/>
            <a:r>
              <a:rPr lang="en-US" sz="1400" dirty="0">
                <a:solidFill>
                  <a:srgbClr val="000000"/>
                </a:solidFill>
                <a:latin typeface="Arial" charset="0"/>
              </a:rPr>
              <a:t>Technical debt in two axis:</a:t>
            </a:r>
          </a:p>
          <a:p>
            <a:pPr eaLnBrk="1" hangingPunct="1"/>
            <a:r>
              <a:rPr lang="en-US" sz="1400" dirty="0">
                <a:solidFill>
                  <a:srgbClr val="000000"/>
                </a:solidFill>
                <a:latin typeface="Arial" charset="0"/>
              </a:rPr>
              <a:t>Reckless/prudent &amp; Deliberate/Inadvertent[2]</a:t>
            </a:r>
          </a:p>
          <a:p>
            <a:pPr eaLnBrk="1" hangingPunct="1"/>
            <a:endParaRPr lang="en-US" sz="1400" dirty="0">
              <a:solidFill>
                <a:srgbClr val="000000"/>
              </a:solidFill>
              <a:latin typeface="Arial" charset="0"/>
            </a:endParaRPr>
          </a:p>
          <a:p>
            <a:pPr eaLnBrk="1" hangingPunct="1"/>
            <a:endParaRPr lang="en-US" sz="1400" dirty="0">
              <a:solidFill>
                <a:srgbClr val="000000"/>
              </a:solidFill>
              <a:latin typeface="Arial" charset="0"/>
            </a:endParaRPr>
          </a:p>
          <a:p>
            <a:pPr eaLnBrk="1" hangingPunct="1">
              <a:buClr>
                <a:schemeClr val="tx1"/>
              </a:buClr>
              <a:buFont typeface="Arial" charset="0"/>
              <a:buChar char="•"/>
            </a:pPr>
            <a:r>
              <a:rPr lang="en-US" sz="1400" dirty="0">
                <a:solidFill>
                  <a:srgbClr val="000000"/>
                </a:solidFill>
                <a:latin typeface="Arial" charset="0"/>
              </a:rPr>
              <a:t>Reckless-deliberate: </a:t>
            </a:r>
            <a:r>
              <a:rPr lang="ja-JP" altLang="en-US" sz="1400" dirty="0">
                <a:solidFill>
                  <a:srgbClr val="000000"/>
                </a:solidFill>
                <a:latin typeface="Arial" charset="0"/>
              </a:rPr>
              <a:t>“</a:t>
            </a:r>
            <a:r>
              <a:rPr lang="en-US" sz="1400" dirty="0">
                <a:solidFill>
                  <a:srgbClr val="000000"/>
                </a:solidFill>
                <a:latin typeface="Arial" charset="0"/>
              </a:rPr>
              <a:t>we do not have time for design.</a:t>
            </a:r>
            <a:r>
              <a:rPr lang="ja-JP" altLang="en-US" sz="1400" dirty="0">
                <a:solidFill>
                  <a:srgbClr val="000000"/>
                </a:solidFill>
                <a:latin typeface="Arial" charset="0"/>
              </a:rPr>
              <a:t>”</a:t>
            </a:r>
            <a:endParaRPr lang="en-US" sz="1400" dirty="0">
              <a:solidFill>
                <a:srgbClr val="000000"/>
              </a:solidFill>
              <a:latin typeface="Arial" charset="0"/>
            </a:endParaRPr>
          </a:p>
          <a:p>
            <a:pPr eaLnBrk="1" hangingPunct="1">
              <a:buClr>
                <a:schemeClr val="tx1"/>
              </a:buClr>
              <a:buFont typeface="Arial" charset="0"/>
              <a:buChar char="•"/>
            </a:pPr>
            <a:r>
              <a:rPr lang="en-US" sz="1400" dirty="0">
                <a:solidFill>
                  <a:srgbClr val="000000"/>
                </a:solidFill>
                <a:latin typeface="Arial" charset="0"/>
              </a:rPr>
              <a:t>Reckless-inadvertent: </a:t>
            </a:r>
            <a:r>
              <a:rPr lang="ja-JP" altLang="en-US" sz="1400" dirty="0">
                <a:solidFill>
                  <a:srgbClr val="000000"/>
                </a:solidFill>
                <a:latin typeface="Arial" charset="0"/>
              </a:rPr>
              <a:t>“</a:t>
            </a:r>
            <a:r>
              <a:rPr lang="en-US" sz="1400" dirty="0">
                <a:solidFill>
                  <a:srgbClr val="000000"/>
                </a:solidFill>
                <a:latin typeface="Arial" charset="0"/>
              </a:rPr>
              <a:t>What is layering?</a:t>
            </a:r>
            <a:r>
              <a:rPr lang="ja-JP" altLang="en-US" sz="1400" dirty="0">
                <a:solidFill>
                  <a:srgbClr val="000000"/>
                </a:solidFill>
                <a:latin typeface="Arial" charset="0"/>
              </a:rPr>
              <a:t>”</a:t>
            </a:r>
            <a:endParaRPr lang="en-US" sz="1400" dirty="0">
              <a:solidFill>
                <a:srgbClr val="000000"/>
              </a:solidFill>
              <a:latin typeface="Arial" charset="0"/>
            </a:endParaRPr>
          </a:p>
          <a:p>
            <a:pPr eaLnBrk="1" hangingPunct="1">
              <a:buClr>
                <a:schemeClr val="tx1"/>
              </a:buClr>
              <a:buFont typeface="Arial" charset="0"/>
              <a:buChar char="•"/>
            </a:pPr>
            <a:r>
              <a:rPr lang="en-US" sz="1400" dirty="0">
                <a:solidFill>
                  <a:srgbClr val="000000"/>
                </a:solidFill>
                <a:latin typeface="Arial" charset="0"/>
              </a:rPr>
              <a:t>Prudent-deliberate: </a:t>
            </a:r>
            <a:r>
              <a:rPr lang="ja-JP" altLang="en-US" sz="1400" dirty="0">
                <a:solidFill>
                  <a:srgbClr val="000000"/>
                </a:solidFill>
                <a:latin typeface="Arial" charset="0"/>
              </a:rPr>
              <a:t>“</a:t>
            </a:r>
            <a:r>
              <a:rPr lang="en-US" sz="1400" dirty="0">
                <a:solidFill>
                  <a:srgbClr val="000000"/>
                </a:solidFill>
                <a:latin typeface="Arial" charset="0"/>
              </a:rPr>
              <a:t>We must ship now and deal with consequences.</a:t>
            </a:r>
            <a:r>
              <a:rPr lang="ja-JP" altLang="en-US" sz="1400" dirty="0">
                <a:solidFill>
                  <a:srgbClr val="000000"/>
                </a:solidFill>
                <a:latin typeface="Arial" charset="0"/>
              </a:rPr>
              <a:t>”</a:t>
            </a:r>
            <a:endParaRPr lang="en-US" sz="1400" dirty="0">
              <a:solidFill>
                <a:srgbClr val="000000"/>
              </a:solidFill>
              <a:latin typeface="Arial" charset="0"/>
            </a:endParaRPr>
          </a:p>
          <a:p>
            <a:pPr eaLnBrk="1" hangingPunct="1">
              <a:buClr>
                <a:schemeClr val="tx1"/>
              </a:buClr>
              <a:buFont typeface="Arial" charset="0"/>
              <a:buChar char="•"/>
            </a:pPr>
            <a:r>
              <a:rPr lang="en-US" sz="1400" dirty="0">
                <a:solidFill>
                  <a:srgbClr val="000000"/>
                </a:solidFill>
                <a:latin typeface="Arial" charset="0"/>
              </a:rPr>
              <a:t>Prudent-inadvertent: </a:t>
            </a:r>
            <a:r>
              <a:rPr lang="ja-JP" altLang="en-US" sz="1400" dirty="0">
                <a:solidFill>
                  <a:srgbClr val="000000"/>
                </a:solidFill>
                <a:latin typeface="Arial" charset="0"/>
              </a:rPr>
              <a:t>“</a:t>
            </a:r>
            <a:r>
              <a:rPr lang="en-US" sz="1400" dirty="0">
                <a:solidFill>
                  <a:srgbClr val="000000"/>
                </a:solidFill>
                <a:latin typeface="Arial" charset="0"/>
              </a:rPr>
              <a:t>Now we know how we should have done it.</a:t>
            </a:r>
            <a:r>
              <a:rPr lang="ja-JP" altLang="en-US" sz="1400" dirty="0">
                <a:solidFill>
                  <a:srgbClr val="000000"/>
                </a:solidFill>
                <a:latin typeface="Arial" charset="0"/>
              </a:rPr>
              <a:t>”</a:t>
            </a:r>
            <a:endParaRPr lang="en-US" sz="1400" dirty="0">
              <a:solidFill>
                <a:srgbClr val="000000"/>
              </a:solidFill>
              <a:latin typeface="Arial" charset="0"/>
            </a:endParaRP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838" y="1970088"/>
            <a:ext cx="3978275" cy="2986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Definitions</a:t>
            </a:r>
            <a:endParaRPr lang="en-US" dirty="0">
              <a:cs typeface="Arial"/>
            </a:endParaRPr>
          </a:p>
        </p:txBody>
      </p:sp>
    </p:spTree>
    <p:extLst>
      <p:ext uri="{BB962C8B-B14F-4D97-AF65-F5344CB8AC3E}">
        <p14:creationId xmlns:p14="http://schemas.microsoft.com/office/powerpoint/2010/main" val="23831636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36</a:t>
            </a:fld>
            <a:endParaRPr lang="it-IT"/>
          </a:p>
        </p:txBody>
      </p:sp>
      <p:pic>
        <p:nvPicPr>
          <p:cNvPr id="6" name="Picture 5"/>
          <p:cNvPicPr>
            <a:picLocks noChangeAspect="1"/>
          </p:cNvPicPr>
          <p:nvPr/>
        </p:nvPicPr>
        <p:blipFill>
          <a:blip r:embed="rId2"/>
          <a:stretch>
            <a:fillRect/>
          </a:stretch>
        </p:blipFill>
        <p:spPr>
          <a:xfrm>
            <a:off x="3745717" y="954639"/>
            <a:ext cx="3113543" cy="4293096"/>
          </a:xfrm>
          <a:prstGeom prst="rect">
            <a:avLst/>
          </a:prstGeom>
        </p:spPr>
      </p:pic>
      <p:pic>
        <p:nvPicPr>
          <p:cNvPr id="7" name="Picture 6"/>
          <p:cNvPicPr>
            <a:picLocks noChangeAspect="1"/>
          </p:cNvPicPr>
          <p:nvPr/>
        </p:nvPicPr>
        <p:blipFill>
          <a:blip r:embed="rId3"/>
          <a:stretch>
            <a:fillRect/>
          </a:stretch>
        </p:blipFill>
        <p:spPr>
          <a:xfrm>
            <a:off x="534215" y="3801998"/>
            <a:ext cx="3535040" cy="2354337"/>
          </a:xfrm>
          <a:prstGeom prst="rect">
            <a:avLst/>
          </a:prstGeom>
        </p:spPr>
      </p:pic>
      <p:sp>
        <p:nvSpPr>
          <p:cNvPr id="4" name="TextBox 3"/>
          <p:cNvSpPr txBox="1"/>
          <p:nvPr/>
        </p:nvSpPr>
        <p:spPr>
          <a:xfrm>
            <a:off x="4522594" y="5338679"/>
            <a:ext cx="3783948" cy="830997"/>
          </a:xfrm>
          <a:prstGeom prst="rect">
            <a:avLst/>
          </a:prstGeom>
          <a:noFill/>
        </p:spPr>
        <p:txBody>
          <a:bodyPr wrap="square" rtlCol="0">
            <a:spAutoFit/>
          </a:bodyPr>
          <a:lstStyle/>
          <a:p>
            <a:r>
              <a:rPr lang="en-CA" dirty="0" smtClean="0"/>
              <a:t>Coming up, technical debt symptoms!</a:t>
            </a:r>
            <a:endParaRPr lang="en-CA" dirty="0"/>
          </a:p>
        </p:txBody>
      </p:sp>
    </p:spTree>
    <p:extLst>
      <p:ext uri="{BB962C8B-B14F-4D97-AF65-F5344CB8AC3E}">
        <p14:creationId xmlns:p14="http://schemas.microsoft.com/office/powerpoint/2010/main" val="13622509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4893647"/>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buClr>
                <a:schemeClr val="tx1"/>
              </a:buClr>
              <a:buFont typeface="Wingdings" charset="0"/>
              <a:buChar char="§"/>
            </a:pPr>
            <a:r>
              <a:rPr lang="en-US" dirty="0">
                <a:solidFill>
                  <a:srgbClr val="1E1C11"/>
                </a:solidFill>
                <a:latin typeface="Arial" charset="0"/>
              </a:rPr>
              <a:t>Poor customer responsiveness</a:t>
            </a:r>
          </a:p>
          <a:p>
            <a:pPr lvl="1" eaLnBrk="1" hangingPunct="1">
              <a:buClr>
                <a:schemeClr val="tx1"/>
              </a:buClr>
            </a:pPr>
            <a:r>
              <a:rPr lang="en-US" sz="1600" dirty="0">
                <a:solidFill>
                  <a:srgbClr val="1E1C11"/>
                </a:solidFill>
                <a:latin typeface="Arial" charset="0"/>
                <a:ea typeface="ＭＳ Ｐゴシック" charset="0"/>
              </a:rPr>
              <a:t>Management – customers</a:t>
            </a:r>
          </a:p>
          <a:p>
            <a:pPr eaLnBrk="1" hangingPunct="1">
              <a:buClr>
                <a:schemeClr val="tx1"/>
              </a:buClr>
              <a:buFont typeface="Wingdings" charset="0"/>
              <a:buChar char="§"/>
            </a:pPr>
            <a:r>
              <a:rPr lang="en-US" dirty="0">
                <a:solidFill>
                  <a:srgbClr val="1E1C11"/>
                </a:solidFill>
                <a:latin typeface="Arial" charset="0"/>
              </a:rPr>
              <a:t>Long delivery times</a:t>
            </a:r>
          </a:p>
          <a:p>
            <a:pPr lvl="1" eaLnBrk="1" hangingPunct="1">
              <a:buClr>
                <a:schemeClr val="tx1"/>
              </a:buClr>
            </a:pPr>
            <a:r>
              <a:rPr lang="en-US" sz="1600" dirty="0">
                <a:solidFill>
                  <a:srgbClr val="1E1C11"/>
                </a:solidFill>
                <a:latin typeface="Arial" charset="0"/>
                <a:ea typeface="ＭＳ Ｐゴシック" charset="0"/>
              </a:rPr>
              <a:t>For new releases, time-to-market</a:t>
            </a:r>
          </a:p>
          <a:p>
            <a:pPr eaLnBrk="1" hangingPunct="1">
              <a:buClr>
                <a:schemeClr val="tx1"/>
              </a:buClr>
              <a:buFont typeface="Wingdings" charset="0"/>
              <a:buChar char="§"/>
            </a:pPr>
            <a:r>
              <a:rPr lang="en-US" dirty="0">
                <a:solidFill>
                  <a:srgbClr val="1E1C11"/>
                </a:solidFill>
                <a:latin typeface="Arial" charset="0"/>
              </a:rPr>
              <a:t>Late deliveries</a:t>
            </a:r>
          </a:p>
          <a:p>
            <a:pPr lvl="1" eaLnBrk="1" hangingPunct="1">
              <a:buClr>
                <a:schemeClr val="tx1"/>
              </a:buClr>
            </a:pPr>
            <a:r>
              <a:rPr lang="en-US" sz="1600" dirty="0">
                <a:solidFill>
                  <a:srgbClr val="1E1C11"/>
                </a:solidFill>
                <a:latin typeface="Arial" charset="0"/>
                <a:ea typeface="ＭＳ Ｐゴシック" charset="0"/>
              </a:rPr>
              <a:t>Time consuming bug fixes</a:t>
            </a:r>
          </a:p>
          <a:p>
            <a:pPr eaLnBrk="1" hangingPunct="1">
              <a:buClr>
                <a:schemeClr val="tx1"/>
              </a:buClr>
              <a:buFont typeface="Wingdings" charset="0"/>
              <a:buChar char="§"/>
            </a:pPr>
            <a:r>
              <a:rPr lang="en-US" dirty="0">
                <a:solidFill>
                  <a:srgbClr val="1E1C11"/>
                </a:solidFill>
                <a:latin typeface="Arial" charset="0"/>
              </a:rPr>
              <a:t>Lots of defects</a:t>
            </a:r>
          </a:p>
          <a:p>
            <a:pPr lvl="1" eaLnBrk="1" hangingPunct="1">
              <a:buClr>
                <a:schemeClr val="tx1"/>
              </a:buClr>
            </a:pPr>
            <a:r>
              <a:rPr lang="en-US" sz="1600" dirty="0">
                <a:solidFill>
                  <a:srgbClr val="1E1C11"/>
                </a:solidFill>
                <a:latin typeface="Arial" charset="0"/>
                <a:ea typeface="ＭＳ Ｐゴシック" charset="0"/>
              </a:rPr>
              <a:t>Major portion of development capacity goes to defect fixing</a:t>
            </a:r>
          </a:p>
          <a:p>
            <a:pPr eaLnBrk="1" hangingPunct="1">
              <a:buClr>
                <a:schemeClr val="tx1"/>
              </a:buClr>
              <a:buFont typeface="Wingdings" charset="0"/>
              <a:buChar char="§"/>
            </a:pPr>
            <a:r>
              <a:rPr lang="en-US" dirty="0">
                <a:solidFill>
                  <a:srgbClr val="1E1C11"/>
                </a:solidFill>
                <a:latin typeface="Arial" charset="0"/>
              </a:rPr>
              <a:t>Rising Development Costs</a:t>
            </a:r>
          </a:p>
          <a:p>
            <a:pPr lvl="1" eaLnBrk="1" hangingPunct="1">
              <a:buClr>
                <a:schemeClr val="tx1"/>
              </a:buClr>
            </a:pPr>
            <a:r>
              <a:rPr lang="en-US" sz="1600" dirty="0">
                <a:solidFill>
                  <a:srgbClr val="1E1C11"/>
                </a:solidFill>
                <a:latin typeface="Arial" charset="0"/>
                <a:ea typeface="ＭＳ Ｐゴシック" charset="0"/>
              </a:rPr>
              <a:t>Higher man-hours, higher costs</a:t>
            </a:r>
          </a:p>
          <a:p>
            <a:pPr eaLnBrk="1" hangingPunct="1">
              <a:buClr>
                <a:schemeClr val="tx1"/>
              </a:buClr>
              <a:buFont typeface="Wingdings" charset="0"/>
              <a:buChar char="§"/>
            </a:pPr>
            <a:r>
              <a:rPr lang="en-US" dirty="0">
                <a:solidFill>
                  <a:srgbClr val="1E1C11"/>
                </a:solidFill>
                <a:latin typeface="Arial" charset="0"/>
              </a:rPr>
              <a:t>Frustrated and Poor Developer Teams</a:t>
            </a:r>
          </a:p>
          <a:p>
            <a:pPr lvl="1" eaLnBrk="1" hangingPunct="1">
              <a:buClr>
                <a:schemeClr val="tx1"/>
              </a:buClr>
            </a:pPr>
            <a:r>
              <a:rPr lang="en-US" sz="1600" dirty="0">
                <a:solidFill>
                  <a:srgbClr val="1E1C11"/>
                </a:solidFill>
                <a:latin typeface="Arial" charset="0"/>
                <a:ea typeface="ＭＳ Ｐゴシック" charset="0"/>
              </a:rPr>
              <a:t>Clash between rushing for deadline – </a:t>
            </a:r>
            <a:r>
              <a:rPr lang="ja-JP" altLang="en-US" sz="1600" dirty="0">
                <a:solidFill>
                  <a:srgbClr val="1E1C11"/>
                </a:solidFill>
                <a:latin typeface="Arial" charset="0"/>
                <a:ea typeface="ＭＳ Ｐゴシック" charset="0"/>
              </a:rPr>
              <a:t>“</a:t>
            </a:r>
            <a:r>
              <a:rPr lang="en-US" sz="1600" dirty="0">
                <a:solidFill>
                  <a:srgbClr val="1E1C11"/>
                </a:solidFill>
                <a:latin typeface="Arial" charset="0"/>
                <a:ea typeface="ＭＳ Ｐゴシック" charset="0"/>
              </a:rPr>
              <a:t>doing it right</a:t>
            </a:r>
            <a:r>
              <a:rPr lang="ja-JP" altLang="en-US" sz="1600" dirty="0">
                <a:solidFill>
                  <a:srgbClr val="1E1C11"/>
                </a:solidFill>
                <a:latin typeface="Arial" charset="0"/>
                <a:ea typeface="ＭＳ Ｐゴシック" charset="0"/>
              </a:rPr>
              <a:t>”</a:t>
            </a:r>
            <a:r>
              <a:rPr lang="en-US" sz="1600" dirty="0">
                <a:solidFill>
                  <a:srgbClr val="1E1C11"/>
                </a:solidFill>
                <a:latin typeface="Arial" charset="0"/>
                <a:ea typeface="ＭＳ Ｐゴシック" charset="0"/>
              </a:rPr>
              <a:t> [1]</a:t>
            </a:r>
            <a:endParaRPr lang="en-US" dirty="0">
              <a:solidFill>
                <a:srgbClr val="1E1C11"/>
              </a:solidFill>
              <a:latin typeface="Arial" charset="0"/>
              <a:ea typeface="ＭＳ Ｐゴシック" charset="0"/>
            </a:endParaRPr>
          </a:p>
          <a:p>
            <a:pPr eaLnBrk="1" hangingPunct="1">
              <a:buClr>
                <a:schemeClr val="tx1"/>
              </a:buClr>
              <a:buFont typeface="Wingdings" charset="0"/>
              <a:buChar char="§"/>
            </a:pPr>
            <a:endParaRPr lang="en-US" dirty="0">
              <a:solidFill>
                <a:srgbClr val="1E1C11"/>
              </a:solidFill>
              <a:latin typeface="Arial" charset="0"/>
            </a:endParaRPr>
          </a:p>
          <a:p>
            <a:pPr eaLnBrk="1" hangingPunct="1">
              <a:buClr>
                <a:schemeClr val="tx1"/>
              </a:buClr>
              <a:buFont typeface="Wingdings" charset="0"/>
              <a:buChar char="§"/>
            </a:pPr>
            <a:endParaRPr lang="en-US" dirty="0">
              <a:solidFill>
                <a:srgbClr val="1E1C11"/>
              </a:solidFill>
              <a:latin typeface="Arial" charset="0"/>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Symptoms</a:t>
            </a:r>
            <a:endParaRPr lang="en-US" dirty="0">
              <a:cs typeface="Arial"/>
            </a:endParaRPr>
          </a:p>
        </p:txBody>
      </p:sp>
    </p:spTree>
    <p:extLst>
      <p:ext uri="{BB962C8B-B14F-4D97-AF65-F5344CB8AC3E}">
        <p14:creationId xmlns:p14="http://schemas.microsoft.com/office/powerpoint/2010/main" val="25336919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4647426"/>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buClr>
                <a:schemeClr val="tx1"/>
              </a:buClr>
              <a:buFont typeface="Arial" charset="0"/>
              <a:buChar char="•"/>
            </a:pPr>
            <a:r>
              <a:rPr lang="en-US" dirty="0">
                <a:solidFill>
                  <a:srgbClr val="000000"/>
                </a:solidFill>
                <a:latin typeface="Arial" charset="0"/>
              </a:rPr>
              <a:t>Questions to answer for eliminating existing debt &amp; preventing future debt[3]</a:t>
            </a:r>
          </a:p>
          <a:p>
            <a:pPr lvl="1" eaLnBrk="1" hangingPunct="1">
              <a:buClr>
                <a:schemeClr val="tx1"/>
              </a:buClr>
              <a:buFont typeface="Arial" charset="0"/>
              <a:buChar char="•"/>
            </a:pPr>
            <a:r>
              <a:rPr lang="en-US" sz="1600" dirty="0">
                <a:solidFill>
                  <a:srgbClr val="000000"/>
                </a:solidFill>
                <a:latin typeface="Arial" charset="0"/>
                <a:ea typeface="ＭＳ Ｐゴシック" charset="0"/>
              </a:rPr>
              <a:t>How can I efficiently measure how much debt I already have?</a:t>
            </a:r>
          </a:p>
          <a:p>
            <a:pPr lvl="1" eaLnBrk="1" hangingPunct="1">
              <a:buClr>
                <a:schemeClr val="tx1"/>
              </a:buClr>
              <a:buFont typeface="Arial" charset="0"/>
              <a:buChar char="•"/>
            </a:pPr>
            <a:r>
              <a:rPr lang="en-US" sz="1600" dirty="0">
                <a:solidFill>
                  <a:srgbClr val="000000"/>
                </a:solidFill>
                <a:latin typeface="Arial" charset="0"/>
                <a:ea typeface="ＭＳ Ｐゴシック" charset="0"/>
              </a:rPr>
              <a:t>What aspect of debt in my code are impacting me the most, or should I be most concerned about?</a:t>
            </a:r>
          </a:p>
          <a:p>
            <a:pPr lvl="1" eaLnBrk="1" hangingPunct="1">
              <a:buClr>
                <a:schemeClr val="tx1"/>
              </a:buClr>
              <a:buFont typeface="Arial" charset="0"/>
              <a:buChar char="•"/>
            </a:pPr>
            <a:r>
              <a:rPr lang="en-US" sz="1600" dirty="0">
                <a:solidFill>
                  <a:srgbClr val="000000"/>
                </a:solidFill>
                <a:latin typeface="Arial" charset="0"/>
                <a:ea typeface="ＭＳ Ｐゴシック" charset="0"/>
              </a:rPr>
              <a:t>How much debt is </a:t>
            </a:r>
            <a:r>
              <a:rPr lang="ja-JP" altLang="en-US" sz="1600" dirty="0">
                <a:solidFill>
                  <a:srgbClr val="000000"/>
                </a:solidFill>
                <a:latin typeface="Arial" charset="0"/>
                <a:ea typeface="ＭＳ Ｐゴシック" charset="0"/>
              </a:rPr>
              <a:t>“</a:t>
            </a:r>
            <a:r>
              <a:rPr lang="en-US" sz="1600" dirty="0">
                <a:solidFill>
                  <a:srgbClr val="000000"/>
                </a:solidFill>
                <a:latin typeface="Arial" charset="0"/>
                <a:ea typeface="ＭＳ Ｐゴシック" charset="0"/>
              </a:rPr>
              <a:t>too much</a:t>
            </a:r>
            <a:r>
              <a:rPr lang="ja-JP" altLang="en-US" sz="1600" dirty="0">
                <a:solidFill>
                  <a:srgbClr val="000000"/>
                </a:solidFill>
                <a:latin typeface="Arial" charset="0"/>
                <a:ea typeface="ＭＳ Ｐゴシック" charset="0"/>
              </a:rPr>
              <a:t>”</a:t>
            </a:r>
            <a:r>
              <a:rPr lang="en-US" sz="1600" dirty="0">
                <a:solidFill>
                  <a:srgbClr val="000000"/>
                </a:solidFill>
                <a:latin typeface="Arial" charset="0"/>
                <a:ea typeface="ＭＳ Ｐゴシック" charset="0"/>
              </a:rPr>
              <a:t>; how much is </a:t>
            </a:r>
            <a:r>
              <a:rPr lang="ja-JP" altLang="en-US" sz="1600" dirty="0">
                <a:solidFill>
                  <a:srgbClr val="000000"/>
                </a:solidFill>
                <a:latin typeface="Arial" charset="0"/>
                <a:ea typeface="ＭＳ Ｐゴシック" charset="0"/>
              </a:rPr>
              <a:t>“</a:t>
            </a:r>
            <a:r>
              <a:rPr lang="en-US" sz="1600" dirty="0">
                <a:solidFill>
                  <a:srgbClr val="000000"/>
                </a:solidFill>
                <a:latin typeface="Arial" charset="0"/>
                <a:ea typeface="ＭＳ Ｐゴシック" charset="0"/>
              </a:rPr>
              <a:t>manageable</a:t>
            </a:r>
            <a:r>
              <a:rPr lang="ja-JP" altLang="en-US" sz="1600" dirty="0">
                <a:solidFill>
                  <a:srgbClr val="000000"/>
                </a:solidFill>
                <a:latin typeface="Arial" charset="0"/>
                <a:ea typeface="ＭＳ Ｐゴシック" charset="0"/>
              </a:rPr>
              <a:t>”</a:t>
            </a:r>
            <a:r>
              <a:rPr lang="en-US" sz="1600" dirty="0">
                <a:solidFill>
                  <a:srgbClr val="000000"/>
                </a:solidFill>
                <a:latin typeface="Arial" charset="0"/>
                <a:ea typeface="ＭＳ Ｐゴシック" charset="0"/>
              </a:rPr>
              <a:t>?</a:t>
            </a:r>
          </a:p>
          <a:p>
            <a:pPr lvl="1" eaLnBrk="1" hangingPunct="1">
              <a:buClr>
                <a:schemeClr val="tx1"/>
              </a:buClr>
              <a:buFont typeface="Arial" charset="0"/>
              <a:buChar char="•"/>
            </a:pPr>
            <a:r>
              <a:rPr lang="en-US" sz="1600" dirty="0">
                <a:solidFill>
                  <a:srgbClr val="000000"/>
                </a:solidFill>
                <a:latin typeface="Arial" charset="0"/>
                <a:ea typeface="ＭＳ Ｐゴシック" charset="0"/>
              </a:rPr>
              <a:t>How much will it cost me to get out from under my high interest debt?</a:t>
            </a:r>
          </a:p>
          <a:p>
            <a:pPr eaLnBrk="1" hangingPunct="1">
              <a:buClr>
                <a:schemeClr val="tx1"/>
              </a:buClr>
              <a:buFont typeface="Arial" charset="0"/>
              <a:buChar char="•"/>
            </a:pPr>
            <a:endParaRPr lang="en-US" dirty="0">
              <a:solidFill>
                <a:srgbClr val="000000"/>
              </a:solidFill>
              <a:latin typeface="Arial" charset="0"/>
            </a:endParaRPr>
          </a:p>
          <a:p>
            <a:pPr eaLnBrk="1" hangingPunct="1">
              <a:buClr>
                <a:schemeClr val="tx1"/>
              </a:buClr>
              <a:buFont typeface="Arial" charset="0"/>
              <a:buChar char="•"/>
            </a:pPr>
            <a:r>
              <a:rPr lang="en-US" dirty="0">
                <a:solidFill>
                  <a:srgbClr val="000000"/>
                </a:solidFill>
                <a:latin typeface="Arial" charset="0"/>
              </a:rPr>
              <a:t>To characterize and to measure the existing debt related to project.</a:t>
            </a:r>
          </a:p>
          <a:p>
            <a:pPr eaLnBrk="1" hangingPunct="1">
              <a:buClr>
                <a:schemeClr val="tx1"/>
              </a:buClr>
              <a:buFont typeface="Arial" charset="0"/>
              <a:buChar char="•"/>
            </a:pPr>
            <a:endParaRPr lang="en-US" dirty="0">
              <a:solidFill>
                <a:srgbClr val="000000"/>
              </a:solidFill>
              <a:latin typeface="Arial" charset="0"/>
            </a:endParaRPr>
          </a:p>
          <a:p>
            <a:pPr eaLnBrk="1" hangingPunct="1">
              <a:buClr>
                <a:schemeClr val="tx1"/>
              </a:buClr>
              <a:buFont typeface="Arial" charset="0"/>
              <a:buChar char="•"/>
            </a:pPr>
            <a:r>
              <a:rPr lang="en-US" dirty="0">
                <a:solidFill>
                  <a:srgbClr val="000000"/>
                </a:solidFill>
                <a:latin typeface="Arial" charset="0"/>
              </a:rPr>
              <a:t>Static and dynamic tools are on service. (i.e. Sonar) [4]</a:t>
            </a: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Metrics</a:t>
            </a:r>
            <a:endParaRPr lang="en-US" dirty="0">
              <a:cs typeface="Arial"/>
            </a:endParaRPr>
          </a:p>
        </p:txBody>
      </p:sp>
    </p:spTree>
    <p:extLst>
      <p:ext uri="{BB962C8B-B14F-4D97-AF65-F5344CB8AC3E}">
        <p14:creationId xmlns:p14="http://schemas.microsoft.com/office/powerpoint/2010/main" val="297860737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5447644"/>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buClr>
                <a:schemeClr val="tx1"/>
              </a:buClr>
              <a:buFont typeface="Arial" charset="0"/>
              <a:buChar char="•"/>
            </a:pPr>
            <a:r>
              <a:rPr lang="en-US" dirty="0">
                <a:solidFill>
                  <a:srgbClr val="000000"/>
                </a:solidFill>
                <a:latin typeface="Arial" charset="0"/>
              </a:rPr>
              <a:t>Duplicate code (Static)</a:t>
            </a:r>
          </a:p>
          <a:p>
            <a:pPr eaLnBrk="1" hangingPunct="1">
              <a:buClr>
                <a:schemeClr val="tx1"/>
              </a:buClr>
              <a:buFont typeface="Arial" charset="0"/>
              <a:buChar char="•"/>
            </a:pPr>
            <a:r>
              <a:rPr lang="en-US" dirty="0">
                <a:solidFill>
                  <a:srgbClr val="000000"/>
                </a:solidFill>
                <a:latin typeface="Arial" charset="0"/>
              </a:rPr>
              <a:t>Rules Compliance</a:t>
            </a:r>
          </a:p>
          <a:p>
            <a:pPr eaLnBrk="1" hangingPunct="1">
              <a:buClr>
                <a:schemeClr val="tx1"/>
              </a:buClr>
              <a:buFont typeface="Arial" charset="0"/>
              <a:buChar char="•"/>
            </a:pPr>
            <a:r>
              <a:rPr lang="en-US" dirty="0">
                <a:solidFill>
                  <a:srgbClr val="000000"/>
                </a:solidFill>
                <a:latin typeface="Arial" charset="0"/>
              </a:rPr>
              <a:t>Comments – Interfaces (Static)</a:t>
            </a:r>
          </a:p>
          <a:p>
            <a:pPr eaLnBrk="1" hangingPunct="1">
              <a:buClr>
                <a:schemeClr val="tx1"/>
              </a:buClr>
              <a:buFont typeface="Arial" charset="0"/>
              <a:buChar char="•"/>
            </a:pPr>
            <a:r>
              <a:rPr lang="en-US" dirty="0">
                <a:solidFill>
                  <a:srgbClr val="000000"/>
                </a:solidFill>
                <a:latin typeface="Arial" charset="0"/>
              </a:rPr>
              <a:t>Comments – General (Static)</a:t>
            </a:r>
          </a:p>
          <a:p>
            <a:pPr eaLnBrk="1" hangingPunct="1">
              <a:buClr>
                <a:schemeClr val="tx1"/>
              </a:buClr>
              <a:buFont typeface="Arial" charset="0"/>
              <a:buChar char="•"/>
            </a:pPr>
            <a:r>
              <a:rPr lang="en-US" dirty="0">
                <a:solidFill>
                  <a:srgbClr val="000000"/>
                </a:solidFill>
                <a:latin typeface="Arial" charset="0"/>
              </a:rPr>
              <a:t>Package Interdependencies (Static)</a:t>
            </a:r>
          </a:p>
          <a:p>
            <a:pPr eaLnBrk="1" hangingPunct="1">
              <a:buClr>
                <a:schemeClr val="tx1"/>
              </a:buClr>
              <a:buFont typeface="Arial" charset="0"/>
              <a:buChar char="•"/>
            </a:pPr>
            <a:r>
              <a:rPr lang="en-US" dirty="0">
                <a:solidFill>
                  <a:srgbClr val="000000"/>
                </a:solidFill>
                <a:latin typeface="Arial" charset="0"/>
              </a:rPr>
              <a:t>Method/Class Complexity (Static)</a:t>
            </a:r>
          </a:p>
          <a:p>
            <a:pPr eaLnBrk="1" hangingPunct="1">
              <a:buClr>
                <a:schemeClr val="tx1"/>
              </a:buClr>
              <a:buFont typeface="Arial" charset="0"/>
              <a:buChar char="•"/>
            </a:pPr>
            <a:r>
              <a:rPr lang="en-US" dirty="0">
                <a:solidFill>
                  <a:srgbClr val="000000"/>
                </a:solidFill>
                <a:latin typeface="Arial" charset="0"/>
              </a:rPr>
              <a:t>Automated Test Coverage (Dynamic)</a:t>
            </a:r>
          </a:p>
          <a:p>
            <a:pPr eaLnBrk="1" hangingPunct="1">
              <a:buClr>
                <a:schemeClr val="tx1"/>
              </a:buClr>
              <a:buFont typeface="Arial" charset="0"/>
              <a:buChar char="•"/>
            </a:pPr>
            <a:r>
              <a:rPr lang="en-US" dirty="0">
                <a:solidFill>
                  <a:srgbClr val="000000"/>
                </a:solidFill>
                <a:latin typeface="Arial" charset="0"/>
              </a:rPr>
              <a:t>Manual Test Coverage (Dynamic) [3]</a:t>
            </a:r>
          </a:p>
          <a:p>
            <a:pPr eaLnBrk="1" hangingPunct="1">
              <a:buClr>
                <a:schemeClr val="tx1"/>
              </a:buClr>
            </a:pPr>
            <a:endParaRPr lang="en-US" sz="1400" dirty="0">
              <a:solidFill>
                <a:srgbClr val="000000"/>
              </a:solidFill>
              <a:latin typeface="Arial" charset="0"/>
            </a:endParaRPr>
          </a:p>
          <a:p>
            <a:pPr eaLnBrk="1" hangingPunct="1">
              <a:buClr>
                <a:schemeClr val="tx1"/>
              </a:buClr>
            </a:pPr>
            <a:endParaRPr lang="en-US" sz="1400" dirty="0">
              <a:solidFill>
                <a:srgbClr val="000000"/>
              </a:solidFill>
              <a:latin typeface="Arial" charset="0"/>
            </a:endParaRPr>
          </a:p>
          <a:p>
            <a:pPr eaLnBrk="1" hangingPunct="1">
              <a:buClr>
                <a:schemeClr val="tx1"/>
              </a:buClr>
            </a:pPr>
            <a:endParaRPr lang="en-US" sz="1400" dirty="0">
              <a:solidFill>
                <a:srgbClr val="000000"/>
              </a:solidFill>
              <a:latin typeface="Arial" charset="0"/>
            </a:endParaRPr>
          </a:p>
          <a:p>
            <a:pPr eaLnBrk="1" hangingPunct="1">
              <a:buClr>
                <a:schemeClr val="tx1"/>
              </a:buClr>
            </a:pPr>
            <a:endParaRPr lang="en-US" sz="1400" dirty="0">
              <a:solidFill>
                <a:srgbClr val="000000"/>
              </a:solidFill>
              <a:latin typeface="Arial" charset="0"/>
            </a:endParaRPr>
          </a:p>
          <a:p>
            <a:pPr eaLnBrk="1" hangingPunct="1">
              <a:buClr>
                <a:schemeClr val="tx1"/>
              </a:buClr>
            </a:pPr>
            <a:endParaRPr lang="en-US" sz="1400" dirty="0">
              <a:solidFill>
                <a:srgbClr val="000000"/>
              </a:solidFill>
              <a:latin typeface="Arial" charset="0"/>
            </a:endParaRPr>
          </a:p>
          <a:p>
            <a:pPr eaLnBrk="1" hangingPunct="1">
              <a:buClr>
                <a:schemeClr val="tx1"/>
              </a:buClr>
            </a:pPr>
            <a:r>
              <a:rPr lang="en-US" sz="1400" dirty="0">
                <a:solidFill>
                  <a:srgbClr val="000000"/>
                </a:solidFill>
                <a:latin typeface="Arial" charset="0"/>
              </a:rPr>
              <a:t>This list of metrics also represent the priority to capture.</a:t>
            </a:r>
            <a:endParaRPr lang="en-US" dirty="0">
              <a:solidFill>
                <a:srgbClr val="000000"/>
              </a:solidFill>
              <a:latin typeface="Arial" charset="0"/>
            </a:endParaRPr>
          </a:p>
          <a:p>
            <a:pPr eaLnBrk="1" hangingPunct="1">
              <a:buClr>
                <a:schemeClr val="tx1"/>
              </a:buClr>
              <a:buFont typeface="Arial" charset="0"/>
              <a:buChar char="•"/>
            </a:pPr>
            <a:endParaRPr lang="en-US" dirty="0">
              <a:solidFill>
                <a:srgbClr val="000000"/>
              </a:solidFill>
              <a:latin typeface="Arial" charset="0"/>
            </a:endParaRPr>
          </a:p>
          <a:p>
            <a:pPr eaLnBrk="1" hangingPunct="1">
              <a:buClr>
                <a:schemeClr val="tx1"/>
              </a:buClr>
              <a:buFont typeface="Arial" charset="0"/>
              <a:buChar char="•"/>
            </a:pPr>
            <a:endParaRPr lang="en-US" dirty="0">
              <a:solidFill>
                <a:srgbClr val="000000"/>
              </a:solidFill>
              <a:latin typeface="Arial" charset="0"/>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Technical Smells!</a:t>
            </a:r>
            <a:endParaRPr lang="en-US" dirty="0">
              <a:cs typeface="Arial"/>
            </a:endParaRPr>
          </a:p>
        </p:txBody>
      </p:sp>
    </p:spTree>
    <p:extLst>
      <p:ext uri="{BB962C8B-B14F-4D97-AF65-F5344CB8AC3E}">
        <p14:creationId xmlns:p14="http://schemas.microsoft.com/office/powerpoint/2010/main" val="21595550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3500" dirty="0" smtClean="0"/>
              <a:t>Structure of The Lecture</a:t>
            </a:r>
            <a:endParaRPr lang="en-US" sz="3500" dirty="0"/>
          </a:p>
        </p:txBody>
      </p:sp>
      <p:sp>
        <p:nvSpPr>
          <p:cNvPr id="19459" name="Rectangle 3"/>
          <p:cNvSpPr>
            <a:spLocks noGrp="1" noChangeArrowheads="1"/>
          </p:cNvSpPr>
          <p:nvPr>
            <p:ph type="body" idx="1"/>
          </p:nvPr>
        </p:nvSpPr>
        <p:spPr>
          <a:xfrm>
            <a:off x="533400" y="1710451"/>
            <a:ext cx="8229600" cy="3733087"/>
          </a:xfrm>
        </p:spPr>
        <p:txBody>
          <a:bodyPr/>
          <a:lstStyle/>
          <a:p>
            <a:pPr marL="0" indent="0">
              <a:buNone/>
            </a:pPr>
            <a:r>
              <a:rPr lang="en-US" dirty="0" smtClean="0"/>
              <a:t>Let’s look at design from a different perspective:</a:t>
            </a:r>
          </a:p>
          <a:p>
            <a:pPr marL="571500" indent="-571500">
              <a:buFont typeface="Arial" charset="0"/>
              <a:buAutoNum type="arabicPeriod"/>
            </a:pPr>
            <a:r>
              <a:rPr lang="en-US" dirty="0" smtClean="0"/>
              <a:t>What </a:t>
            </a:r>
            <a:r>
              <a:rPr lang="en-US" dirty="0"/>
              <a:t>does </a:t>
            </a:r>
            <a:r>
              <a:rPr lang="en-US" dirty="0" smtClean="0"/>
              <a:t>it </a:t>
            </a:r>
            <a:r>
              <a:rPr lang="en-US" dirty="0"/>
              <a:t>mean?</a:t>
            </a:r>
          </a:p>
          <a:p>
            <a:pPr marL="571500" indent="-571500">
              <a:buFont typeface="Arial" charset="0"/>
              <a:buAutoNum type="arabicPeriod"/>
            </a:pPr>
            <a:r>
              <a:rPr lang="en-US" dirty="0"/>
              <a:t>Design of what?</a:t>
            </a:r>
          </a:p>
          <a:p>
            <a:pPr marL="571500" indent="-571500">
              <a:buFont typeface="Arial" charset="0"/>
              <a:buAutoNum type="arabicPeriod"/>
            </a:pPr>
            <a:r>
              <a:rPr lang="en-US" dirty="0"/>
              <a:t>Just what is Design</a:t>
            </a:r>
            <a:r>
              <a:rPr lang="en-US" dirty="0" smtClean="0"/>
              <a:t>?</a:t>
            </a:r>
          </a:p>
          <a:p>
            <a:pPr marL="571500" indent="-571500">
              <a:buFont typeface="Arial" charset="0"/>
              <a:buAutoNum type="arabicPeriod"/>
            </a:pPr>
            <a:r>
              <a:rPr lang="en-US" dirty="0" smtClean="0"/>
              <a:t>Bad Decision = Technical Debt</a:t>
            </a:r>
            <a:endParaRPr lang="en-US" dirty="0"/>
          </a:p>
          <a:p>
            <a:pPr marL="571500" indent="-571500">
              <a:buFont typeface="Arial" charset="0"/>
              <a:buAutoNum type="arabicPeriod"/>
            </a:pPr>
            <a:r>
              <a:rPr lang="en-US" dirty="0"/>
              <a:t>The </a:t>
            </a:r>
            <a:r>
              <a:rPr lang="ja-JP" altLang="en-US" dirty="0">
                <a:latin typeface="Arial"/>
              </a:rPr>
              <a:t>“</a:t>
            </a:r>
            <a:r>
              <a:rPr lang="en-US" dirty="0"/>
              <a:t>long future</a:t>
            </a:r>
            <a:r>
              <a:rPr lang="ja-JP" altLang="en-US" dirty="0">
                <a:latin typeface="Arial"/>
              </a:rPr>
              <a:t>”</a:t>
            </a:r>
            <a:r>
              <a:rPr lang="en-US" dirty="0"/>
              <a:t> of (software) </a:t>
            </a:r>
            <a:r>
              <a:rPr lang="en-US" dirty="0" smtClean="0"/>
              <a:t>design</a:t>
            </a:r>
          </a:p>
          <a:p>
            <a:pPr marL="571500" indent="-571500">
              <a:buFont typeface="Arial" charset="0"/>
              <a:buAutoNum type="arabicPeriod"/>
            </a:pPr>
            <a:r>
              <a:rPr lang="en-US" dirty="0" smtClean="0"/>
              <a:t>Revisiting Software Architecture</a:t>
            </a:r>
            <a:endParaRPr lang="en-US" dirty="0"/>
          </a:p>
        </p:txBody>
      </p:sp>
      <p:sp>
        <p:nvSpPr>
          <p:cNvPr id="2" name="TextBox 1"/>
          <p:cNvSpPr txBox="1"/>
          <p:nvPr/>
        </p:nvSpPr>
        <p:spPr>
          <a:xfrm>
            <a:off x="440596" y="6310527"/>
            <a:ext cx="6388651" cy="749436"/>
          </a:xfrm>
          <a:prstGeom prst="rect">
            <a:avLst/>
          </a:prstGeom>
          <a:noFill/>
        </p:spPr>
        <p:txBody>
          <a:bodyPr wrap="square" rtlCol="0">
            <a:spAutoFit/>
          </a:bodyPr>
          <a:lstStyle/>
          <a:p>
            <a:pPr>
              <a:spcBef>
                <a:spcPct val="5000"/>
              </a:spcBef>
            </a:pPr>
            <a:r>
              <a:rPr lang="en-US" sz="1400" dirty="0" smtClean="0"/>
              <a:t>*Thanks to Richard </a:t>
            </a:r>
            <a:r>
              <a:rPr lang="en-US" sz="1400" dirty="0"/>
              <a:t>N. </a:t>
            </a:r>
            <a:r>
              <a:rPr lang="en-US" sz="1400" dirty="0" smtClean="0"/>
              <a:t>Taylor &amp; André </a:t>
            </a:r>
            <a:r>
              <a:rPr lang="en-US" sz="1400" dirty="0"/>
              <a:t>van der </a:t>
            </a:r>
            <a:r>
              <a:rPr lang="en-US" sz="1400" dirty="0" err="1" smtClean="0"/>
              <a:t>Hoek</a:t>
            </a:r>
            <a:r>
              <a:rPr lang="en-US" sz="1400" dirty="0" smtClean="0"/>
              <a:t> </a:t>
            </a:r>
            <a:r>
              <a:rPr lang="mr-IN" sz="1400" dirty="0" smtClean="0"/>
              <a:t>–</a:t>
            </a:r>
            <a:r>
              <a:rPr lang="en-US" sz="1400" dirty="0" smtClean="0"/>
              <a:t> </a:t>
            </a:r>
          </a:p>
          <a:p>
            <a:pPr>
              <a:spcBef>
                <a:spcPct val="5000"/>
              </a:spcBef>
            </a:pPr>
            <a:r>
              <a:rPr lang="en-US" sz="1400" dirty="0" smtClean="0"/>
              <a:t>University </a:t>
            </a:r>
            <a:r>
              <a:rPr lang="en-US" sz="1400" dirty="0"/>
              <a:t>of California, Irvine</a:t>
            </a:r>
          </a:p>
          <a:p>
            <a:endParaRPr lang="en-CA" sz="1400" dirty="0"/>
          </a:p>
        </p:txBody>
      </p:sp>
    </p:spTree>
    <p:extLst>
      <p:ext uri="{BB962C8B-B14F-4D97-AF65-F5344CB8AC3E}">
        <p14:creationId xmlns:p14="http://schemas.microsoft.com/office/powerpoint/2010/main" val="33886336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3877985"/>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buClr>
                <a:schemeClr val="tx1"/>
              </a:buClr>
              <a:buFont typeface="Arial" charset="0"/>
              <a:buChar char="•"/>
            </a:pPr>
            <a:r>
              <a:rPr lang="en-US" dirty="0">
                <a:solidFill>
                  <a:srgbClr val="1E1C11"/>
                </a:solidFill>
                <a:latin typeface="Arial" charset="0"/>
              </a:rPr>
              <a:t>Customers: </a:t>
            </a:r>
          </a:p>
          <a:p>
            <a:pPr lvl="1" eaLnBrk="1" hangingPunct="1">
              <a:buClr>
                <a:schemeClr val="tx1"/>
              </a:buClr>
              <a:buFont typeface="Arial" charset="0"/>
              <a:buChar char="•"/>
            </a:pPr>
            <a:r>
              <a:rPr lang="en-US" sz="1400" dirty="0">
                <a:solidFill>
                  <a:srgbClr val="1E1C11"/>
                </a:solidFill>
                <a:latin typeface="Arial" charset="0"/>
                <a:ea typeface="ＭＳ Ｐゴシック" charset="0"/>
              </a:rPr>
              <a:t>Biggest victims in this affair. However; they usually give more credit on features than the long-term maintainability, security and reliability. Particular customers are in a different case.</a:t>
            </a:r>
          </a:p>
          <a:p>
            <a:pPr eaLnBrk="1" hangingPunct="1">
              <a:buClr>
                <a:schemeClr val="tx1"/>
              </a:buClr>
              <a:buFont typeface="Arial" charset="0"/>
              <a:buChar char="•"/>
            </a:pPr>
            <a:r>
              <a:rPr lang="en-US" dirty="0">
                <a:solidFill>
                  <a:srgbClr val="323232"/>
                </a:solidFill>
                <a:latin typeface="Arial" charset="0"/>
              </a:rPr>
              <a:t>Help Desk:</a:t>
            </a:r>
          </a:p>
          <a:p>
            <a:pPr lvl="1" eaLnBrk="1" hangingPunct="1">
              <a:buClr>
                <a:schemeClr val="tx1"/>
              </a:buClr>
              <a:buFont typeface="Arial" charset="0"/>
              <a:buChar char="•"/>
            </a:pPr>
            <a:r>
              <a:rPr lang="en-US" sz="1400" dirty="0">
                <a:solidFill>
                  <a:srgbClr val="323232"/>
                </a:solidFill>
                <a:latin typeface="Arial" charset="0"/>
                <a:ea typeface="ＭＳ Ｐゴシック" charset="0"/>
              </a:rPr>
              <a:t>Personnel in this branch suffer from almost every aspect of technical debt (poor interface, lack of documentation, slow performance…) Even though, they do not have direct access to solve the problem.</a:t>
            </a:r>
          </a:p>
          <a:p>
            <a:pPr eaLnBrk="1" hangingPunct="1">
              <a:buClr>
                <a:schemeClr val="tx1"/>
              </a:buClr>
              <a:buFont typeface="Arial" charset="0"/>
              <a:buChar char="•"/>
            </a:pPr>
            <a:r>
              <a:rPr lang="en-US" dirty="0">
                <a:solidFill>
                  <a:srgbClr val="323232"/>
                </a:solidFill>
                <a:latin typeface="Arial" charset="0"/>
              </a:rPr>
              <a:t>Operations:</a:t>
            </a:r>
          </a:p>
          <a:p>
            <a:pPr lvl="1" eaLnBrk="1" hangingPunct="1">
              <a:buClr>
                <a:schemeClr val="tx1"/>
              </a:buClr>
              <a:buFont typeface="Arial" charset="0"/>
              <a:buChar char="•"/>
            </a:pPr>
            <a:r>
              <a:rPr lang="en-US" sz="1400" dirty="0">
                <a:solidFill>
                  <a:srgbClr val="323232"/>
                </a:solidFill>
                <a:latin typeface="Arial" charset="0"/>
                <a:ea typeface="ＭＳ Ｐゴシック" charset="0"/>
              </a:rPr>
              <a:t>Especially in service-oriented business; this branch pay for the outcomes of decision-makers. Recently emerged </a:t>
            </a:r>
            <a:r>
              <a:rPr lang="ja-JP" altLang="en-US" sz="1400" dirty="0">
                <a:solidFill>
                  <a:srgbClr val="323232"/>
                </a:solidFill>
                <a:latin typeface="Arial" charset="0"/>
                <a:ea typeface="ＭＳ Ｐゴシック" charset="0"/>
              </a:rPr>
              <a:t>“</a:t>
            </a:r>
            <a:r>
              <a:rPr lang="en-US" sz="1400" dirty="0">
                <a:solidFill>
                  <a:srgbClr val="323232"/>
                </a:solidFill>
                <a:latin typeface="Arial" charset="0"/>
                <a:ea typeface="ＭＳ Ｐゴシック" charset="0"/>
              </a:rPr>
              <a:t>DevOps</a:t>
            </a:r>
            <a:r>
              <a:rPr lang="ja-JP" altLang="en-US" sz="1400" dirty="0">
                <a:solidFill>
                  <a:srgbClr val="323232"/>
                </a:solidFill>
                <a:latin typeface="Arial" charset="0"/>
                <a:ea typeface="ＭＳ Ｐゴシック" charset="0"/>
              </a:rPr>
              <a:t>”</a:t>
            </a:r>
            <a:r>
              <a:rPr lang="en-US" sz="1400" dirty="0">
                <a:solidFill>
                  <a:srgbClr val="323232"/>
                </a:solidFill>
                <a:latin typeface="Arial" charset="0"/>
                <a:ea typeface="ＭＳ Ｐゴシック" charset="0"/>
              </a:rPr>
              <a:t> approach (Operations people and developers work together)  [2]</a:t>
            </a:r>
          </a:p>
          <a:p>
            <a:pPr eaLnBrk="1" hangingPunct="1">
              <a:buClr>
                <a:schemeClr val="tx1"/>
              </a:buClr>
              <a:buFont typeface="Arial" charset="0"/>
              <a:buChar char="•"/>
            </a:pPr>
            <a:endParaRPr lang="en-US" dirty="0">
              <a:solidFill>
                <a:srgbClr val="323232"/>
              </a:solidFill>
              <a:latin typeface="Arial" charset="0"/>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Perspectives</a:t>
            </a:r>
            <a:endParaRPr lang="en-US" dirty="0">
              <a:cs typeface="Arial"/>
            </a:endParaRPr>
          </a:p>
        </p:txBody>
      </p:sp>
    </p:spTree>
    <p:extLst>
      <p:ext uri="{BB962C8B-B14F-4D97-AF65-F5344CB8AC3E}">
        <p14:creationId xmlns:p14="http://schemas.microsoft.com/office/powerpoint/2010/main" val="2635124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4308872"/>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sz="2400" b="1" dirty="0">
              <a:latin typeface="Arial" charset="0"/>
            </a:endParaRPr>
          </a:p>
          <a:p>
            <a:pPr eaLnBrk="1" hangingPunct="1">
              <a:buClr>
                <a:schemeClr val="tx1"/>
              </a:buClr>
              <a:buFont typeface="Arial" charset="0"/>
              <a:buChar char="•"/>
            </a:pPr>
            <a:r>
              <a:rPr lang="en-US" dirty="0">
                <a:solidFill>
                  <a:srgbClr val="1E1C11"/>
                </a:solidFill>
                <a:latin typeface="Arial" charset="0"/>
              </a:rPr>
              <a:t>Engineers: </a:t>
            </a:r>
          </a:p>
          <a:p>
            <a:pPr lvl="1" eaLnBrk="1" hangingPunct="1">
              <a:buClr>
                <a:schemeClr val="tx1"/>
              </a:buClr>
              <a:buFont typeface="Arial" charset="0"/>
              <a:buChar char="•"/>
            </a:pPr>
            <a:r>
              <a:rPr lang="en-US" sz="1400" dirty="0">
                <a:solidFill>
                  <a:srgbClr val="1E1C11"/>
                </a:solidFill>
                <a:latin typeface="Arial" charset="0"/>
                <a:ea typeface="ＭＳ Ｐゴシック" charset="0"/>
              </a:rPr>
              <a:t>Developers (implement the code) and maintainers (repair, modify, extend the existing code). It is perceived as developers and strongest yet maintainers do the hardest job.</a:t>
            </a:r>
          </a:p>
          <a:p>
            <a:pPr eaLnBrk="1" hangingPunct="1">
              <a:buClr>
                <a:schemeClr val="tx1"/>
              </a:buClr>
              <a:buFont typeface="Arial" charset="0"/>
              <a:buChar char="•"/>
            </a:pPr>
            <a:r>
              <a:rPr lang="en-US" dirty="0">
                <a:solidFill>
                  <a:srgbClr val="323232"/>
                </a:solidFill>
                <a:latin typeface="Arial" charset="0"/>
              </a:rPr>
              <a:t>Marketing:</a:t>
            </a:r>
          </a:p>
          <a:p>
            <a:pPr lvl="1" eaLnBrk="1" hangingPunct="1">
              <a:buClr>
                <a:schemeClr val="tx1"/>
              </a:buClr>
              <a:buFont typeface="Arial" charset="0"/>
              <a:buChar char="•"/>
            </a:pPr>
            <a:r>
              <a:rPr lang="en-US" sz="1400" dirty="0">
                <a:solidFill>
                  <a:srgbClr val="323232"/>
                </a:solidFill>
                <a:latin typeface="Arial" charset="0"/>
                <a:ea typeface="ＭＳ Ｐゴシック" charset="0"/>
              </a:rPr>
              <a:t>Customer facing people; usually must deal with the displeasure of the customers in the cases of technical debt. Long release intervals push force them against customers. (No need to mention about the situations in which the new release does not work properly.)</a:t>
            </a:r>
          </a:p>
          <a:p>
            <a:pPr eaLnBrk="1" hangingPunct="1">
              <a:buClr>
                <a:schemeClr val="tx1"/>
              </a:buClr>
              <a:buFont typeface="Arial" charset="0"/>
              <a:buChar char="•"/>
            </a:pPr>
            <a:r>
              <a:rPr lang="en-US" dirty="0">
                <a:solidFill>
                  <a:srgbClr val="323232"/>
                </a:solidFill>
                <a:latin typeface="Arial" charset="0"/>
              </a:rPr>
              <a:t>Management:</a:t>
            </a:r>
          </a:p>
          <a:p>
            <a:pPr lvl="1" eaLnBrk="1" hangingPunct="1">
              <a:buClr>
                <a:schemeClr val="tx1"/>
              </a:buClr>
              <a:buFont typeface="Arial" charset="0"/>
              <a:buChar char="•"/>
            </a:pPr>
            <a:r>
              <a:rPr lang="en-US" sz="1400" dirty="0">
                <a:solidFill>
                  <a:srgbClr val="323232"/>
                </a:solidFill>
                <a:latin typeface="Arial" charset="0"/>
                <a:ea typeface="ＭＳ Ｐゴシック" charset="0"/>
              </a:rPr>
              <a:t>Conducting good risk management and balancing demands from different branches &amp; Favor a single branch/department and neglect the others which leads taking too much technical debt or missing the advantage of taking a right amount. [2]</a:t>
            </a:r>
          </a:p>
          <a:p>
            <a:pPr eaLnBrk="1" hangingPunct="1">
              <a:buClr>
                <a:schemeClr val="tx1"/>
              </a:buClr>
              <a:buFont typeface="Arial" charset="0"/>
              <a:buChar char="•"/>
            </a:pPr>
            <a:endParaRPr lang="en-US" dirty="0">
              <a:solidFill>
                <a:srgbClr val="323232"/>
              </a:solidFill>
              <a:latin typeface="Arial" charset="0"/>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Perspectives</a:t>
            </a:r>
            <a:endParaRPr lang="en-US" dirty="0">
              <a:cs typeface="Arial"/>
            </a:endParaRPr>
          </a:p>
        </p:txBody>
      </p:sp>
    </p:spTree>
    <p:extLst>
      <p:ext uri="{BB962C8B-B14F-4D97-AF65-F5344CB8AC3E}">
        <p14:creationId xmlns:p14="http://schemas.microsoft.com/office/powerpoint/2010/main" val="2040409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543800" cy="4401205"/>
          </a:xfrm>
          <a:prstGeom prst="rect">
            <a:avLst/>
          </a:prstGeom>
          <a:noFill/>
        </p:spPr>
        <p:txBody>
          <a:bodyPr>
            <a:spAutoFit/>
          </a:bodyPr>
          <a:lstStyle/>
          <a:p>
            <a:pPr fontAlgn="auto">
              <a:spcAft>
                <a:spcPts val="0"/>
              </a:spcAft>
              <a:defRPr/>
            </a:pPr>
            <a:endParaRPr lang="en-US" sz="2000" dirty="0">
              <a:solidFill>
                <a:schemeClr val="bg2">
                  <a:lumMod val="10000"/>
                </a:schemeClr>
              </a:solidFill>
              <a:latin typeface="Arial"/>
              <a:ea typeface="+mn-ea"/>
              <a:cs typeface="Arial"/>
            </a:endParaRPr>
          </a:p>
          <a:p>
            <a:pPr fontAlgn="auto">
              <a:spcAft>
                <a:spcPts val="0"/>
              </a:spcAft>
              <a:defRPr/>
            </a:pPr>
            <a:r>
              <a:rPr lang="en-US" sz="2000" dirty="0">
                <a:solidFill>
                  <a:schemeClr val="bg2">
                    <a:lumMod val="10000"/>
                  </a:schemeClr>
                </a:solidFill>
                <a:latin typeface="Arial"/>
                <a:ea typeface="+mn-ea"/>
                <a:cs typeface="Arial"/>
              </a:rPr>
              <a:t>Engagement, motivation and a plan lead exponential value to customers.</a:t>
            </a:r>
          </a:p>
          <a:p>
            <a:pPr fontAlgn="auto">
              <a:spcAft>
                <a:spcPts val="0"/>
              </a:spcAft>
              <a:defRPr/>
            </a:pPr>
            <a:endParaRPr lang="en-US" sz="2000" dirty="0">
              <a:solidFill>
                <a:schemeClr val="bg2">
                  <a:lumMod val="10000"/>
                </a:schemeClr>
              </a:solidFill>
              <a:latin typeface="Arial"/>
              <a:ea typeface="+mn-ea"/>
              <a:cs typeface="Arial"/>
            </a:endParaRPr>
          </a:p>
          <a:p>
            <a:pPr marL="285750" indent="-285750" fontAlgn="auto">
              <a:spcAft>
                <a:spcPts val="0"/>
              </a:spcAft>
              <a:buClr>
                <a:schemeClr val="tx1"/>
              </a:buClr>
              <a:buFont typeface="Arial" pitchFamily="34" charset="0"/>
              <a:buChar char="•"/>
              <a:defRPr/>
            </a:pPr>
            <a:r>
              <a:rPr lang="en-US" sz="2000" dirty="0">
                <a:solidFill>
                  <a:srgbClr val="323232"/>
                </a:solidFill>
                <a:latin typeface="Arial"/>
                <a:ea typeface="+mn-ea"/>
                <a:cs typeface="Arial"/>
              </a:rPr>
              <a:t>Engaging executive management in explaining what technical debt is.</a:t>
            </a:r>
          </a:p>
          <a:p>
            <a:pPr marL="285750" indent="-285750" fontAlgn="auto">
              <a:spcAft>
                <a:spcPts val="0"/>
              </a:spcAft>
              <a:buClr>
                <a:schemeClr val="tx1"/>
              </a:buClr>
              <a:buFont typeface="Arial" pitchFamily="34" charset="0"/>
              <a:buChar char="•"/>
              <a:defRPr/>
            </a:pPr>
            <a:r>
              <a:rPr lang="en-US" sz="2000" dirty="0">
                <a:solidFill>
                  <a:srgbClr val="323232"/>
                </a:solidFill>
                <a:latin typeface="Arial"/>
                <a:ea typeface="+mn-ea"/>
                <a:cs typeface="Arial"/>
              </a:rPr>
              <a:t>Explaining how it is impacting responsiveness, costs, delivery and morale.</a:t>
            </a:r>
          </a:p>
          <a:p>
            <a:pPr marL="285750" indent="-285750" fontAlgn="auto">
              <a:spcAft>
                <a:spcPts val="0"/>
              </a:spcAft>
              <a:buClr>
                <a:schemeClr val="tx1"/>
              </a:buClr>
              <a:buFont typeface="Arial" pitchFamily="34" charset="0"/>
              <a:buChar char="•"/>
              <a:defRPr/>
            </a:pPr>
            <a:r>
              <a:rPr lang="en-US" sz="2000" dirty="0">
                <a:solidFill>
                  <a:srgbClr val="323232"/>
                </a:solidFill>
                <a:latin typeface="Arial"/>
                <a:ea typeface="+mn-ea"/>
                <a:cs typeface="Arial"/>
              </a:rPr>
              <a:t>Getting buy in to make the necessary investments to pay down technical debt and proactively manage it going forward.</a:t>
            </a:r>
          </a:p>
          <a:p>
            <a:pPr marL="285750" indent="-285750" fontAlgn="auto">
              <a:spcAft>
                <a:spcPts val="0"/>
              </a:spcAft>
              <a:buClr>
                <a:schemeClr val="tx1"/>
              </a:buClr>
              <a:buFont typeface="Arial" pitchFamily="34" charset="0"/>
              <a:buChar char="•"/>
              <a:defRPr/>
            </a:pPr>
            <a:r>
              <a:rPr lang="en-US" sz="2000" dirty="0">
                <a:solidFill>
                  <a:srgbClr val="323232"/>
                </a:solidFill>
                <a:latin typeface="Arial"/>
                <a:ea typeface="+mn-ea"/>
                <a:cs typeface="Arial"/>
              </a:rPr>
              <a:t>Creating a realistic plan and appropriate governance model[1]</a:t>
            </a:r>
          </a:p>
          <a:p>
            <a:pPr marL="285750" indent="-285750" fontAlgn="auto">
              <a:spcAft>
                <a:spcPts val="0"/>
              </a:spcAft>
              <a:buClr>
                <a:schemeClr val="tx1"/>
              </a:buClr>
              <a:buFont typeface="Arial" pitchFamily="34" charset="0"/>
              <a:buChar char="•"/>
              <a:defRPr/>
            </a:pPr>
            <a:endParaRPr lang="en-US" sz="2000" dirty="0">
              <a:solidFill>
                <a:srgbClr val="323232"/>
              </a:solidFill>
              <a:latin typeface="Arial"/>
              <a:ea typeface="+mn-ea"/>
              <a:cs typeface="Arial"/>
            </a:endParaRPr>
          </a:p>
          <a:p>
            <a:pPr fontAlgn="auto">
              <a:spcAft>
                <a:spcPts val="0"/>
              </a:spcAft>
              <a:buClr>
                <a:schemeClr val="tx1"/>
              </a:buClr>
              <a:defRPr/>
            </a:pPr>
            <a:r>
              <a:rPr lang="en-US" sz="2000" dirty="0">
                <a:solidFill>
                  <a:srgbClr val="323232"/>
                </a:solidFill>
                <a:latin typeface="Arial"/>
                <a:ea typeface="+mn-ea"/>
                <a:cs typeface="Arial"/>
              </a:rPr>
              <a:t>When interacting with high rank executives; it would help to explain technical debt as analogous to financial debt.[1]</a:t>
            </a: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Paying Back the Debt</a:t>
            </a:r>
            <a:endParaRPr lang="en-US" dirty="0">
              <a:cs typeface="Arial"/>
            </a:endParaRPr>
          </a:p>
        </p:txBody>
      </p:sp>
    </p:spTree>
    <p:extLst>
      <p:ext uri="{BB962C8B-B14F-4D97-AF65-F5344CB8AC3E}">
        <p14:creationId xmlns:p14="http://schemas.microsoft.com/office/powerpoint/2010/main" val="283157637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977900"/>
            <a:ext cx="7400925" cy="4308872"/>
          </a:xfrm>
          <a:prstGeom prst="rect">
            <a:avLst/>
          </a:prstGeom>
          <a:noFill/>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dirty="0">
              <a:solidFill>
                <a:srgbClr val="1E1C11"/>
              </a:solidFill>
              <a:latin typeface="Arial" charset="0"/>
            </a:endParaRPr>
          </a:p>
          <a:p>
            <a:pPr eaLnBrk="1" hangingPunct="1"/>
            <a:r>
              <a:rPr lang="en-US" sz="1400" dirty="0">
                <a:solidFill>
                  <a:srgbClr val="1E1C11"/>
                </a:solidFill>
                <a:latin typeface="Arial" charset="0"/>
              </a:rPr>
              <a:t>After tracking technical debts in a project by using related </a:t>
            </a:r>
            <a:r>
              <a:rPr lang="en-US" sz="1400" i="1" dirty="0">
                <a:solidFill>
                  <a:srgbClr val="1E1C11"/>
                </a:solidFill>
                <a:latin typeface="Arial" charset="0"/>
              </a:rPr>
              <a:t>metrics</a:t>
            </a:r>
            <a:r>
              <a:rPr lang="en-US" sz="1400" dirty="0">
                <a:solidFill>
                  <a:srgbClr val="1E1C11"/>
                </a:solidFill>
                <a:latin typeface="Arial" charset="0"/>
              </a:rPr>
              <a:t> and forming a </a:t>
            </a:r>
            <a:r>
              <a:rPr lang="en-US" sz="1400" i="1" dirty="0">
                <a:solidFill>
                  <a:srgbClr val="1E1C11"/>
                </a:solidFill>
                <a:latin typeface="Arial" charset="0"/>
              </a:rPr>
              <a:t>repayment plan</a:t>
            </a:r>
          </a:p>
          <a:p>
            <a:pPr eaLnBrk="1" hangingPunct="1"/>
            <a:endParaRPr lang="en-US" i="1" dirty="0">
              <a:solidFill>
                <a:srgbClr val="1E1C11"/>
              </a:solidFill>
              <a:latin typeface="Arial" charset="0"/>
            </a:endParaRPr>
          </a:p>
          <a:p>
            <a:pPr eaLnBrk="1" hangingPunct="1">
              <a:buClr>
                <a:schemeClr val="tx1"/>
              </a:buClr>
              <a:buFont typeface="Arial" charset="0"/>
              <a:buChar char="•"/>
            </a:pPr>
            <a:r>
              <a:rPr lang="en-US" dirty="0">
                <a:solidFill>
                  <a:srgbClr val="323232"/>
                </a:solidFill>
                <a:latin typeface="Arial" charset="0"/>
              </a:rPr>
              <a:t>Poor coding and testing practices: </a:t>
            </a:r>
          </a:p>
          <a:p>
            <a:pPr lvl="1" eaLnBrk="1" hangingPunct="1">
              <a:buClr>
                <a:schemeClr val="tx1"/>
              </a:buClr>
              <a:buFont typeface="Arial" charset="0"/>
              <a:buChar char="•"/>
            </a:pPr>
            <a:r>
              <a:rPr lang="en-US" sz="1400" dirty="0">
                <a:solidFill>
                  <a:srgbClr val="323232"/>
                </a:solidFill>
                <a:latin typeface="Arial" charset="0"/>
                <a:ea typeface="ＭＳ Ｐゴシック" charset="0"/>
              </a:rPr>
              <a:t>Often conducts from lack of time and/or knowledge to do it right. Each team member should invest in their own knowledge and education on how to write clean codes, related business domain and how to do their jobs optimally. [1]</a:t>
            </a:r>
          </a:p>
          <a:p>
            <a:pPr eaLnBrk="1" hangingPunct="1">
              <a:buClr>
                <a:schemeClr val="tx1"/>
              </a:buClr>
              <a:buFont typeface="Arial" charset="0"/>
              <a:buChar char="•"/>
            </a:pPr>
            <a:r>
              <a:rPr lang="en-US" dirty="0">
                <a:solidFill>
                  <a:srgbClr val="323232"/>
                </a:solidFill>
                <a:latin typeface="Arial" charset="0"/>
              </a:rPr>
              <a:t>Poor system design:</a:t>
            </a:r>
          </a:p>
          <a:p>
            <a:pPr lvl="1" eaLnBrk="1" hangingPunct="1">
              <a:buClr>
                <a:schemeClr val="tx1"/>
              </a:buClr>
              <a:buFont typeface="Arial" charset="0"/>
              <a:buChar char="•"/>
            </a:pPr>
            <a:r>
              <a:rPr lang="en-US" sz="1400" dirty="0">
                <a:solidFill>
                  <a:srgbClr val="323232"/>
                </a:solidFill>
                <a:latin typeface="Arial" charset="0"/>
                <a:ea typeface="ＭＳ Ｐゴシック" charset="0"/>
              </a:rPr>
              <a:t>Most architects over-focus on user features and under-focus on the actual important qualities of a software like maintainability, performance, reuse and adaptability which directly relate to the technical debt.[1]</a:t>
            </a:r>
          </a:p>
          <a:p>
            <a:pPr eaLnBrk="1" hangingPunct="1">
              <a:buClr>
                <a:schemeClr val="tx1"/>
              </a:buClr>
              <a:buFont typeface="Arial" charset="0"/>
              <a:buChar char="•"/>
            </a:pPr>
            <a:r>
              <a:rPr lang="en-US" dirty="0">
                <a:solidFill>
                  <a:srgbClr val="323232"/>
                </a:solidFill>
                <a:latin typeface="Arial" charset="0"/>
              </a:rPr>
              <a:t>Poor Communication and Collaboration</a:t>
            </a:r>
          </a:p>
          <a:p>
            <a:pPr lvl="1" eaLnBrk="1" hangingPunct="1">
              <a:buClr>
                <a:schemeClr val="tx1"/>
              </a:buClr>
              <a:buFont typeface="Arial" charset="0"/>
              <a:buChar char="•"/>
            </a:pPr>
            <a:r>
              <a:rPr lang="en-US" sz="1400" dirty="0">
                <a:solidFill>
                  <a:srgbClr val="323232"/>
                </a:solidFill>
                <a:latin typeface="Arial" charset="0"/>
                <a:ea typeface="ＭＳ Ｐゴシック" charset="0"/>
              </a:rPr>
              <a:t>Directly related to technical debt. At least a daily stand-up meetings (15 minutes at max) for entire team to synchronize each member</a:t>
            </a:r>
            <a:r>
              <a:rPr lang="ja-JP" altLang="en-US" sz="1400" dirty="0">
                <a:solidFill>
                  <a:srgbClr val="323232"/>
                </a:solidFill>
                <a:latin typeface="Arial" charset="0"/>
                <a:ea typeface="ＭＳ Ｐゴシック" charset="0"/>
              </a:rPr>
              <a:t>’</a:t>
            </a:r>
            <a:r>
              <a:rPr lang="en-US" sz="1400" dirty="0">
                <a:solidFill>
                  <a:srgbClr val="323232"/>
                </a:solidFill>
                <a:latin typeface="Arial" charset="0"/>
                <a:ea typeface="ＭＳ Ｐゴシック" charset="0"/>
              </a:rPr>
              <a:t>s schedule. People can adjust and collaborate on accomplishing important tasks.[1]</a:t>
            </a: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smtClean="0">
                <a:cs typeface="Arial"/>
              </a:rPr>
              <a:t>Technical Debt: Repayment Strategies</a:t>
            </a:r>
            <a:endParaRPr lang="en-US" dirty="0">
              <a:cs typeface="Arial"/>
            </a:endParaRPr>
          </a:p>
        </p:txBody>
      </p:sp>
    </p:spTree>
    <p:extLst>
      <p:ext uri="{BB962C8B-B14F-4D97-AF65-F5344CB8AC3E}">
        <p14:creationId xmlns:p14="http://schemas.microsoft.com/office/powerpoint/2010/main" val="11241650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ubtitle 2"/>
          <p:cNvSpPr txBox="1">
            <a:spLocks/>
          </p:cNvSpPr>
          <p:nvPr/>
        </p:nvSpPr>
        <p:spPr bwMode="auto">
          <a:xfrm>
            <a:off x="7275513" y="6215063"/>
            <a:ext cx="16256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spcBef>
                <a:spcPct val="20000"/>
              </a:spcBef>
              <a:buFont typeface="Arial" charset="0"/>
              <a:buNone/>
            </a:pPr>
            <a:r>
              <a:rPr lang="en-US" sz="1100" b="1">
                <a:solidFill>
                  <a:schemeClr val="bg1"/>
                </a:solidFill>
                <a:latin typeface="Arial" charset="0"/>
              </a:rPr>
              <a:t>CSSE</a:t>
            </a:r>
          </a:p>
        </p:txBody>
      </p:sp>
      <p:sp>
        <p:nvSpPr>
          <p:cNvPr id="5" name="TextBox 4"/>
          <p:cNvSpPr txBox="1"/>
          <p:nvPr/>
        </p:nvSpPr>
        <p:spPr>
          <a:xfrm>
            <a:off x="942975" y="1081564"/>
            <a:ext cx="7400925" cy="4893646"/>
          </a:xfrm>
          <a:prstGeom prst="rect">
            <a:avLst/>
          </a:prstGeom>
          <a:noFill/>
        </p:spPr>
        <p:txBody>
          <a:bodyPr>
            <a:spAutoFit/>
          </a:bodyPr>
          <a:lstStyle/>
          <a:p>
            <a:pPr fontAlgn="auto">
              <a:spcAft>
                <a:spcPts val="0"/>
              </a:spcAft>
              <a:defRPr/>
            </a:pPr>
            <a:r>
              <a:rPr lang="en-US" sz="1400" dirty="0" smtClean="0">
                <a:solidFill>
                  <a:schemeClr val="bg2">
                    <a:lumMod val="10000"/>
                  </a:schemeClr>
                </a:solidFill>
                <a:latin typeface="Arial"/>
                <a:ea typeface="+mn-ea"/>
                <a:cs typeface="Arial"/>
              </a:rPr>
              <a:t>After </a:t>
            </a:r>
            <a:r>
              <a:rPr lang="en-US" sz="1400" dirty="0">
                <a:solidFill>
                  <a:schemeClr val="bg2">
                    <a:lumMod val="10000"/>
                  </a:schemeClr>
                </a:solidFill>
                <a:latin typeface="Arial"/>
                <a:ea typeface="+mn-ea"/>
                <a:cs typeface="Arial"/>
              </a:rPr>
              <a:t>tracking technical debts in a project by using related </a:t>
            </a:r>
            <a:r>
              <a:rPr lang="en-US" sz="1400" i="1" dirty="0">
                <a:solidFill>
                  <a:schemeClr val="bg2">
                    <a:lumMod val="10000"/>
                  </a:schemeClr>
                </a:solidFill>
                <a:latin typeface="Arial"/>
                <a:ea typeface="+mn-ea"/>
                <a:cs typeface="Arial"/>
              </a:rPr>
              <a:t>metrics</a:t>
            </a:r>
            <a:r>
              <a:rPr lang="en-US" sz="1400" dirty="0">
                <a:solidFill>
                  <a:schemeClr val="bg2">
                    <a:lumMod val="10000"/>
                  </a:schemeClr>
                </a:solidFill>
                <a:latin typeface="Arial"/>
                <a:ea typeface="+mn-ea"/>
                <a:cs typeface="Arial"/>
              </a:rPr>
              <a:t> and forming a </a:t>
            </a:r>
            <a:r>
              <a:rPr lang="en-US" sz="1400" i="1" dirty="0">
                <a:solidFill>
                  <a:schemeClr val="bg2">
                    <a:lumMod val="10000"/>
                  </a:schemeClr>
                </a:solidFill>
                <a:latin typeface="Arial"/>
                <a:ea typeface="+mn-ea"/>
                <a:cs typeface="Arial"/>
              </a:rPr>
              <a:t>repayment plan</a:t>
            </a:r>
          </a:p>
          <a:p>
            <a:pPr fontAlgn="auto">
              <a:spcAft>
                <a:spcPts val="0"/>
              </a:spcAft>
              <a:defRPr/>
            </a:pPr>
            <a:endParaRPr lang="en-US" i="1" dirty="0">
              <a:solidFill>
                <a:schemeClr val="bg2">
                  <a:lumMod val="10000"/>
                </a:schemeClr>
              </a:solidFill>
              <a:latin typeface="Arial"/>
              <a:ea typeface="+mn-ea"/>
              <a:cs typeface="Arial"/>
            </a:endParaRPr>
          </a:p>
          <a:p>
            <a:pPr marL="285750" indent="-285750" fontAlgn="auto">
              <a:spcAft>
                <a:spcPts val="0"/>
              </a:spcAft>
              <a:buClr>
                <a:schemeClr val="tx1"/>
              </a:buClr>
              <a:buFont typeface="Arial" pitchFamily="34" charset="0"/>
              <a:buChar char="•"/>
              <a:defRPr/>
            </a:pPr>
            <a:r>
              <a:rPr lang="en-US" dirty="0">
                <a:solidFill>
                  <a:srgbClr val="323232"/>
                </a:solidFill>
                <a:latin typeface="Arial"/>
                <a:ea typeface="+mn-ea"/>
                <a:cs typeface="Arial"/>
              </a:rPr>
              <a:t>Lack of standard development processes: </a:t>
            </a:r>
          </a:p>
          <a:p>
            <a:pPr marL="742950" lvl="1" indent="-285750" fontAlgn="auto">
              <a:spcAft>
                <a:spcPts val="0"/>
              </a:spcAft>
              <a:buClr>
                <a:schemeClr val="tx1"/>
              </a:buClr>
              <a:buFont typeface="Arial" pitchFamily="34" charset="0"/>
              <a:buChar char="•"/>
              <a:defRPr/>
            </a:pPr>
            <a:r>
              <a:rPr lang="en-US" sz="1400" dirty="0">
                <a:solidFill>
                  <a:srgbClr val="323232"/>
                </a:solidFill>
                <a:latin typeface="Arial"/>
                <a:ea typeface="+mn-ea"/>
                <a:cs typeface="Arial"/>
              </a:rPr>
              <a:t>Companies often use a blended way of their own instead of a proven method in which cases documentation does not reflect how it is done in practice. [1]</a:t>
            </a:r>
          </a:p>
          <a:p>
            <a:pPr marL="285750" indent="-285750" fontAlgn="auto">
              <a:spcAft>
                <a:spcPts val="0"/>
              </a:spcAft>
              <a:buClr>
                <a:schemeClr val="tx1"/>
              </a:buClr>
              <a:buFont typeface="Arial" pitchFamily="34" charset="0"/>
              <a:buChar char="•"/>
              <a:defRPr/>
            </a:pPr>
            <a:r>
              <a:rPr lang="en-US" dirty="0">
                <a:solidFill>
                  <a:srgbClr val="323232"/>
                </a:solidFill>
                <a:latin typeface="Arial"/>
                <a:ea typeface="+mn-ea"/>
                <a:cs typeface="Arial"/>
              </a:rPr>
              <a:t>Poor requirements with no common </a:t>
            </a:r>
            <a:r>
              <a:rPr lang="en-US" i="1" dirty="0">
                <a:solidFill>
                  <a:srgbClr val="323232"/>
                </a:solidFill>
                <a:latin typeface="Arial"/>
                <a:ea typeface="+mn-ea"/>
                <a:cs typeface="Arial"/>
              </a:rPr>
              <a:t>definition of done</a:t>
            </a:r>
            <a:r>
              <a:rPr lang="en-US" dirty="0">
                <a:solidFill>
                  <a:srgbClr val="323232"/>
                </a:solidFill>
                <a:latin typeface="Arial"/>
                <a:ea typeface="+mn-ea"/>
                <a:cs typeface="Arial"/>
              </a:rPr>
              <a:t>:</a:t>
            </a:r>
          </a:p>
          <a:p>
            <a:pPr marL="742950" lvl="1" indent="-285750" fontAlgn="auto">
              <a:spcAft>
                <a:spcPts val="0"/>
              </a:spcAft>
              <a:buClr>
                <a:schemeClr val="tx1"/>
              </a:buClr>
              <a:buFont typeface="Arial" pitchFamily="34" charset="0"/>
              <a:buChar char="•"/>
              <a:defRPr/>
            </a:pPr>
            <a:r>
              <a:rPr lang="en-US" sz="1400" dirty="0">
                <a:solidFill>
                  <a:srgbClr val="323232"/>
                </a:solidFill>
                <a:latin typeface="Arial"/>
                <a:ea typeface="+mn-ea"/>
                <a:cs typeface="Arial"/>
              </a:rPr>
              <a:t>For each requirement, use case and user story there should be a common </a:t>
            </a:r>
            <a:r>
              <a:rPr lang="en-US" sz="1400" i="1" dirty="0">
                <a:solidFill>
                  <a:srgbClr val="323232"/>
                </a:solidFill>
                <a:latin typeface="Arial"/>
                <a:ea typeface="+mn-ea"/>
                <a:cs typeface="Arial"/>
              </a:rPr>
              <a:t>definition of done </a:t>
            </a:r>
            <a:r>
              <a:rPr lang="en-US" sz="1400" dirty="0">
                <a:solidFill>
                  <a:srgbClr val="323232"/>
                </a:solidFill>
                <a:latin typeface="Arial"/>
                <a:ea typeface="+mn-ea"/>
                <a:cs typeface="Arial"/>
              </a:rPr>
              <a:t>which must be validated with management before and after development phase. [</a:t>
            </a:r>
            <a:r>
              <a:rPr lang="en-US" sz="1400" dirty="0" smtClean="0">
                <a:solidFill>
                  <a:srgbClr val="323232"/>
                </a:solidFill>
                <a:latin typeface="Arial"/>
                <a:ea typeface="+mn-ea"/>
                <a:cs typeface="Arial"/>
              </a:rPr>
              <a:t>1]</a:t>
            </a:r>
            <a:endParaRPr lang="en-US" sz="1400" i="1" dirty="0">
              <a:solidFill>
                <a:srgbClr val="323232"/>
              </a:solidFill>
              <a:latin typeface="Arial"/>
              <a:ea typeface="+mn-ea"/>
              <a:cs typeface="Arial"/>
            </a:endParaRPr>
          </a:p>
          <a:p>
            <a:pPr marL="285750" indent="-285750" fontAlgn="auto">
              <a:spcAft>
                <a:spcPts val="0"/>
              </a:spcAft>
              <a:buClr>
                <a:schemeClr val="tx1"/>
              </a:buClr>
              <a:buFont typeface="Arial" pitchFamily="34" charset="0"/>
              <a:buChar char="•"/>
              <a:defRPr/>
            </a:pPr>
            <a:r>
              <a:rPr lang="en-US" dirty="0">
                <a:solidFill>
                  <a:srgbClr val="323232"/>
                </a:solidFill>
                <a:latin typeface="Arial"/>
                <a:ea typeface="+mn-ea"/>
                <a:cs typeface="Arial"/>
              </a:rPr>
              <a:t>Lots of manual effort for a release:</a:t>
            </a:r>
          </a:p>
          <a:p>
            <a:pPr marL="742950" lvl="1" indent="-285750" fontAlgn="auto">
              <a:spcAft>
                <a:spcPts val="0"/>
              </a:spcAft>
              <a:buClr>
                <a:schemeClr val="tx1"/>
              </a:buClr>
              <a:buFont typeface="Arial" pitchFamily="34" charset="0"/>
              <a:buChar char="•"/>
              <a:defRPr/>
            </a:pPr>
            <a:r>
              <a:rPr lang="en-US" sz="1400" dirty="0">
                <a:solidFill>
                  <a:srgbClr val="323232"/>
                </a:solidFill>
                <a:latin typeface="Arial"/>
                <a:ea typeface="+mn-ea"/>
                <a:cs typeface="Arial"/>
              </a:rPr>
              <a:t>A few team members who are fully focused on automated tools  can accomplish a great deal of integration / testing / database setup work in a relatively short time.</a:t>
            </a:r>
          </a:p>
          <a:p>
            <a:pPr marL="285750" indent="-285750" fontAlgn="auto">
              <a:spcAft>
                <a:spcPts val="0"/>
              </a:spcAft>
              <a:buClr>
                <a:schemeClr val="tx1"/>
              </a:buClr>
              <a:buFont typeface="Arial" pitchFamily="34" charset="0"/>
              <a:buChar char="•"/>
              <a:defRPr/>
            </a:pPr>
            <a:r>
              <a:rPr lang="en-US" dirty="0">
                <a:solidFill>
                  <a:srgbClr val="323232"/>
                </a:solidFill>
                <a:latin typeface="Arial"/>
                <a:ea typeface="+mn-ea"/>
                <a:cs typeface="Arial"/>
              </a:rPr>
              <a:t>Lack of proactive investment in paying down debt:</a:t>
            </a:r>
          </a:p>
          <a:p>
            <a:pPr marL="742950" lvl="1" indent="-285750" fontAlgn="auto">
              <a:spcAft>
                <a:spcPts val="0"/>
              </a:spcAft>
              <a:buClr>
                <a:schemeClr val="tx1"/>
              </a:buClr>
              <a:buFont typeface="Arial" pitchFamily="34" charset="0"/>
              <a:buChar char="•"/>
              <a:defRPr/>
            </a:pPr>
            <a:r>
              <a:rPr lang="en-US" sz="1400" dirty="0">
                <a:solidFill>
                  <a:srgbClr val="323232"/>
                </a:solidFill>
                <a:latin typeface="Arial"/>
                <a:ea typeface="+mn-ea"/>
                <a:cs typeface="Arial"/>
              </a:rPr>
              <a:t>Sometimes technical debt should be taken on only with a conscious decision (not recklessly) Management side must have good deal of knowledge about technical debt and tackling it. [</a:t>
            </a:r>
            <a:r>
              <a:rPr lang="en-US" sz="1400" dirty="0" smtClean="0">
                <a:solidFill>
                  <a:srgbClr val="323232"/>
                </a:solidFill>
                <a:latin typeface="Arial"/>
                <a:ea typeface="+mn-ea"/>
                <a:cs typeface="Arial"/>
              </a:rPr>
              <a:t>1]</a:t>
            </a:r>
            <a:endParaRPr lang="en-US" sz="1400" dirty="0">
              <a:solidFill>
                <a:srgbClr val="323232"/>
              </a:solidFill>
              <a:latin typeface="Arial"/>
              <a:ea typeface="+mn-ea"/>
              <a:cs typeface="Arial"/>
            </a:endParaRPr>
          </a:p>
        </p:txBody>
      </p:sp>
      <p:sp>
        <p:nvSpPr>
          <p:cNvPr id="4" name="Title 1"/>
          <p:cNvSpPr txBox="1">
            <a:spLocks/>
          </p:cNvSpPr>
          <p:nvPr/>
        </p:nvSpPr>
        <p:spPr>
          <a:xfrm>
            <a:off x="1698625" y="115888"/>
            <a:ext cx="5678488" cy="838200"/>
          </a:xfrm>
          <a:prstGeom prst="rect">
            <a:avLst/>
          </a:prstGeom>
        </p:spPr>
        <p:txBody>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pPr fontAlgn="auto">
              <a:spcAft>
                <a:spcPts val="0"/>
              </a:spcAft>
              <a:defRPr/>
            </a:pPr>
            <a:r>
              <a:rPr lang="en-US" dirty="0">
                <a:cs typeface="Arial"/>
              </a:rPr>
              <a:t>Technical Debt: Repayment Strategies</a:t>
            </a:r>
          </a:p>
        </p:txBody>
      </p:sp>
    </p:spTree>
    <p:extLst>
      <p:ext uri="{BB962C8B-B14F-4D97-AF65-F5344CB8AC3E}">
        <p14:creationId xmlns:p14="http://schemas.microsoft.com/office/powerpoint/2010/main" val="17122179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3" name="Picture 5" descr="Lampposts Venn-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67200" y="2046288"/>
            <a:ext cx="4876800" cy="4535487"/>
          </a:xfrm>
        </p:spPr>
      </p:pic>
      <p:sp>
        <p:nvSpPr>
          <p:cNvPr id="104450" name="Rectangle 2"/>
          <p:cNvSpPr>
            <a:spLocks noGrp="1" noChangeArrowheads="1"/>
          </p:cNvSpPr>
          <p:nvPr>
            <p:ph type="title"/>
          </p:nvPr>
        </p:nvSpPr>
        <p:spPr>
          <a:xfrm>
            <a:off x="457200" y="-20300"/>
            <a:ext cx="7543800" cy="1295400"/>
          </a:xfrm>
        </p:spPr>
        <p:txBody>
          <a:bodyPr/>
          <a:lstStyle/>
          <a:p>
            <a:r>
              <a:rPr lang="en-US" sz="2400" dirty="0" smtClean="0"/>
              <a:t>Enough with this Debt metaphor... Who is responsible?</a:t>
            </a:r>
            <a:endParaRPr lang="en-US" sz="2400" dirty="0"/>
          </a:p>
        </p:txBody>
      </p:sp>
      <p:sp>
        <p:nvSpPr>
          <p:cNvPr id="104451" name="Rectangle 3"/>
          <p:cNvSpPr>
            <a:spLocks noGrp="1" noChangeArrowheads="1"/>
          </p:cNvSpPr>
          <p:nvPr>
            <p:ph type="body" sz="half" idx="1"/>
          </p:nvPr>
        </p:nvSpPr>
        <p:spPr/>
        <p:txBody>
          <a:bodyPr/>
          <a:lstStyle/>
          <a:p>
            <a:r>
              <a:rPr lang="en-US" sz="2600" dirty="0"/>
              <a:t>The software engineers</a:t>
            </a:r>
          </a:p>
          <a:p>
            <a:pPr lvl="1"/>
            <a:r>
              <a:rPr lang="en-US" sz="2200" dirty="0"/>
              <a:t>The </a:t>
            </a:r>
            <a:r>
              <a:rPr lang="ja-JP" altLang="en-US" sz="2200" dirty="0">
                <a:latin typeface="Arial"/>
              </a:rPr>
              <a:t>“</a:t>
            </a:r>
            <a:r>
              <a:rPr lang="en-US" sz="2200" dirty="0"/>
              <a:t>software designers</a:t>
            </a:r>
            <a:r>
              <a:rPr lang="ja-JP" altLang="en-US" sz="2200" dirty="0">
                <a:latin typeface="Arial"/>
              </a:rPr>
              <a:t>”</a:t>
            </a:r>
            <a:endParaRPr lang="en-US" sz="2200" dirty="0"/>
          </a:p>
          <a:p>
            <a:pPr lvl="1"/>
            <a:r>
              <a:rPr lang="en-US" sz="2200" dirty="0"/>
              <a:t>The </a:t>
            </a:r>
            <a:r>
              <a:rPr lang="ja-JP" altLang="en-US" sz="2200" dirty="0">
                <a:latin typeface="Arial"/>
              </a:rPr>
              <a:t>“</a:t>
            </a:r>
            <a:r>
              <a:rPr lang="en-US" sz="2200" dirty="0"/>
              <a:t>requirements engineers</a:t>
            </a:r>
            <a:r>
              <a:rPr lang="ja-JP" altLang="en-US" sz="2200" dirty="0">
                <a:latin typeface="Arial"/>
              </a:rPr>
              <a:t>”</a:t>
            </a:r>
            <a:endParaRPr lang="en-US" sz="2200" dirty="0"/>
          </a:p>
          <a:p>
            <a:pPr lvl="1"/>
            <a:r>
              <a:rPr lang="en-US" sz="2200" dirty="0"/>
              <a:t>The </a:t>
            </a:r>
            <a:r>
              <a:rPr lang="ja-JP" altLang="en-US" sz="2200" dirty="0">
                <a:latin typeface="Arial"/>
              </a:rPr>
              <a:t>“</a:t>
            </a:r>
            <a:r>
              <a:rPr lang="en-US" sz="2200" dirty="0"/>
              <a:t>implementers</a:t>
            </a:r>
            <a:r>
              <a:rPr lang="ja-JP" altLang="en-US" sz="2200" dirty="0">
                <a:latin typeface="Arial"/>
              </a:rPr>
              <a:t>”</a:t>
            </a:r>
            <a:endParaRPr lang="en-US" sz="2200" dirty="0"/>
          </a:p>
          <a:p>
            <a:r>
              <a:rPr lang="en-US" sz="2600" dirty="0"/>
              <a:t>The product/business strategist/analyst</a:t>
            </a:r>
          </a:p>
          <a:p>
            <a:r>
              <a:rPr lang="en-US" sz="2600" dirty="0"/>
              <a:t>Domain experts</a:t>
            </a:r>
          </a:p>
          <a:p>
            <a:r>
              <a:rPr lang="en-US" sz="2600" dirty="0"/>
              <a:t>Example:  product-line architectures</a:t>
            </a:r>
          </a:p>
        </p:txBody>
      </p:sp>
    </p:spTree>
    <p:extLst>
      <p:ext uri="{BB962C8B-B14F-4D97-AF65-F5344CB8AC3E}">
        <p14:creationId xmlns:p14="http://schemas.microsoft.com/office/powerpoint/2010/main" val="4136543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3" name="Picture 5" descr="Lampposts Venn-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67200" y="2046288"/>
            <a:ext cx="4876800" cy="4535487"/>
          </a:xfrm>
        </p:spPr>
      </p:pic>
      <p:sp>
        <p:nvSpPr>
          <p:cNvPr id="104450" name="Rectangle 2"/>
          <p:cNvSpPr>
            <a:spLocks noGrp="1" noChangeArrowheads="1"/>
          </p:cNvSpPr>
          <p:nvPr>
            <p:ph type="title"/>
          </p:nvPr>
        </p:nvSpPr>
        <p:spPr/>
        <p:txBody>
          <a:bodyPr/>
          <a:lstStyle/>
          <a:p>
            <a:r>
              <a:rPr lang="en-US" dirty="0" smtClean="0"/>
              <a:t>Decision Makers?</a:t>
            </a:r>
            <a:endParaRPr lang="en-US" dirty="0"/>
          </a:p>
        </p:txBody>
      </p:sp>
      <p:sp>
        <p:nvSpPr>
          <p:cNvPr id="104451" name="Rectangle 3"/>
          <p:cNvSpPr>
            <a:spLocks noGrp="1" noChangeArrowheads="1"/>
          </p:cNvSpPr>
          <p:nvPr>
            <p:ph type="body" sz="half" idx="1"/>
          </p:nvPr>
        </p:nvSpPr>
        <p:spPr/>
        <p:txBody>
          <a:bodyPr/>
          <a:lstStyle/>
          <a:p>
            <a:r>
              <a:rPr lang="en-US" sz="2600"/>
              <a:t>The software engineers</a:t>
            </a:r>
          </a:p>
          <a:p>
            <a:pPr lvl="1"/>
            <a:r>
              <a:rPr lang="en-US" sz="2200"/>
              <a:t>The </a:t>
            </a:r>
            <a:r>
              <a:rPr lang="ja-JP" altLang="en-US" sz="2200">
                <a:latin typeface="Arial"/>
              </a:rPr>
              <a:t>“</a:t>
            </a:r>
            <a:r>
              <a:rPr lang="en-US" sz="2200"/>
              <a:t>software designers</a:t>
            </a:r>
            <a:r>
              <a:rPr lang="ja-JP" altLang="en-US" sz="2200">
                <a:latin typeface="Arial"/>
              </a:rPr>
              <a:t>”</a:t>
            </a:r>
            <a:endParaRPr lang="en-US" sz="2200"/>
          </a:p>
          <a:p>
            <a:pPr lvl="1"/>
            <a:r>
              <a:rPr lang="en-US" sz="2200"/>
              <a:t>The </a:t>
            </a:r>
            <a:r>
              <a:rPr lang="ja-JP" altLang="en-US" sz="2200">
                <a:latin typeface="Arial"/>
              </a:rPr>
              <a:t>“</a:t>
            </a:r>
            <a:r>
              <a:rPr lang="en-US" sz="2200"/>
              <a:t>requirements engineers</a:t>
            </a:r>
            <a:r>
              <a:rPr lang="ja-JP" altLang="en-US" sz="2200">
                <a:latin typeface="Arial"/>
              </a:rPr>
              <a:t>”</a:t>
            </a:r>
            <a:endParaRPr lang="en-US" sz="2200"/>
          </a:p>
          <a:p>
            <a:pPr lvl="1"/>
            <a:r>
              <a:rPr lang="en-US" sz="2200"/>
              <a:t>The </a:t>
            </a:r>
            <a:r>
              <a:rPr lang="ja-JP" altLang="en-US" sz="2200">
                <a:latin typeface="Arial"/>
              </a:rPr>
              <a:t>“</a:t>
            </a:r>
            <a:r>
              <a:rPr lang="en-US" sz="2200"/>
              <a:t>implementers</a:t>
            </a:r>
            <a:r>
              <a:rPr lang="ja-JP" altLang="en-US" sz="2200">
                <a:latin typeface="Arial"/>
              </a:rPr>
              <a:t>”</a:t>
            </a:r>
            <a:endParaRPr lang="en-US" sz="2200"/>
          </a:p>
          <a:p>
            <a:r>
              <a:rPr lang="en-US" sz="2600"/>
              <a:t>The product/business strategist/analyst</a:t>
            </a:r>
          </a:p>
          <a:p>
            <a:r>
              <a:rPr lang="en-US" sz="2600"/>
              <a:t>Domain experts</a:t>
            </a:r>
          </a:p>
          <a:p>
            <a:r>
              <a:rPr lang="en-US" sz="2600"/>
              <a:t>Example:  product-line architectures</a:t>
            </a:r>
          </a:p>
        </p:txBody>
      </p:sp>
    </p:spTree>
    <p:extLst>
      <p:ext uri="{BB962C8B-B14F-4D97-AF65-F5344CB8AC3E}">
        <p14:creationId xmlns:p14="http://schemas.microsoft.com/office/powerpoint/2010/main" val="2703099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3" name="Picture 5" descr="Lampposts Venn-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67200" y="2046288"/>
            <a:ext cx="4876800" cy="4535487"/>
          </a:xfrm>
        </p:spPr>
      </p:pic>
      <p:sp>
        <p:nvSpPr>
          <p:cNvPr id="104450" name="Rectangle 2"/>
          <p:cNvSpPr>
            <a:spLocks noGrp="1" noChangeArrowheads="1"/>
          </p:cNvSpPr>
          <p:nvPr>
            <p:ph type="title"/>
          </p:nvPr>
        </p:nvSpPr>
        <p:spPr/>
        <p:txBody>
          <a:bodyPr/>
          <a:lstStyle/>
          <a:p>
            <a:r>
              <a:rPr lang="en-US" dirty="0" smtClean="0"/>
              <a:t>Decision Makers?</a:t>
            </a:r>
            <a:endParaRPr lang="en-US" dirty="0"/>
          </a:p>
        </p:txBody>
      </p:sp>
      <p:sp>
        <p:nvSpPr>
          <p:cNvPr id="104451" name="Rectangle 3"/>
          <p:cNvSpPr>
            <a:spLocks noGrp="1" noChangeArrowheads="1"/>
          </p:cNvSpPr>
          <p:nvPr>
            <p:ph type="body" sz="half" idx="1"/>
          </p:nvPr>
        </p:nvSpPr>
        <p:spPr/>
        <p:txBody>
          <a:bodyPr/>
          <a:lstStyle/>
          <a:p>
            <a:r>
              <a:rPr lang="en-US" sz="2600" dirty="0"/>
              <a:t>The software engineers</a:t>
            </a:r>
          </a:p>
          <a:p>
            <a:pPr lvl="1"/>
            <a:r>
              <a:rPr lang="en-US" sz="2200" dirty="0"/>
              <a:t>The </a:t>
            </a:r>
            <a:r>
              <a:rPr lang="ja-JP" altLang="en-US" sz="2200" dirty="0">
                <a:latin typeface="Arial"/>
              </a:rPr>
              <a:t>“</a:t>
            </a:r>
            <a:r>
              <a:rPr lang="en-US" sz="2200" dirty="0"/>
              <a:t>software designers</a:t>
            </a:r>
            <a:r>
              <a:rPr lang="ja-JP" altLang="en-US" sz="2200" dirty="0">
                <a:latin typeface="Arial"/>
              </a:rPr>
              <a:t>”</a:t>
            </a:r>
            <a:endParaRPr lang="en-US" sz="2200" dirty="0"/>
          </a:p>
          <a:p>
            <a:pPr lvl="1"/>
            <a:r>
              <a:rPr lang="en-US" sz="2200" dirty="0"/>
              <a:t>The </a:t>
            </a:r>
            <a:r>
              <a:rPr lang="ja-JP" altLang="en-US" sz="2200" dirty="0">
                <a:latin typeface="Arial"/>
              </a:rPr>
              <a:t>“</a:t>
            </a:r>
            <a:r>
              <a:rPr lang="en-US" sz="2200" dirty="0"/>
              <a:t>requirements engineers</a:t>
            </a:r>
            <a:r>
              <a:rPr lang="ja-JP" altLang="en-US" sz="2200" dirty="0">
                <a:latin typeface="Arial"/>
              </a:rPr>
              <a:t>”</a:t>
            </a:r>
            <a:endParaRPr lang="en-US" sz="2200" dirty="0"/>
          </a:p>
          <a:p>
            <a:pPr lvl="1"/>
            <a:r>
              <a:rPr lang="en-US" sz="2200" dirty="0"/>
              <a:t>The </a:t>
            </a:r>
            <a:r>
              <a:rPr lang="ja-JP" altLang="en-US" sz="2200" dirty="0">
                <a:latin typeface="Arial"/>
              </a:rPr>
              <a:t>“</a:t>
            </a:r>
            <a:r>
              <a:rPr lang="en-US" sz="2200" dirty="0"/>
              <a:t>implementers</a:t>
            </a:r>
            <a:r>
              <a:rPr lang="ja-JP" altLang="en-US" sz="2200" dirty="0">
                <a:latin typeface="Arial"/>
              </a:rPr>
              <a:t>”</a:t>
            </a:r>
            <a:endParaRPr lang="en-US" sz="2200" dirty="0"/>
          </a:p>
          <a:p>
            <a:r>
              <a:rPr lang="en-US" sz="2600" dirty="0"/>
              <a:t>The product/business strategist/analyst</a:t>
            </a:r>
          </a:p>
          <a:p>
            <a:r>
              <a:rPr lang="en-US" sz="2600" dirty="0"/>
              <a:t>Domain experts</a:t>
            </a:r>
          </a:p>
          <a:p>
            <a:r>
              <a:rPr lang="en-US" sz="2600" dirty="0" smtClean="0"/>
              <a:t>...</a:t>
            </a:r>
            <a:endParaRPr lang="en-US" sz="2600" dirty="0"/>
          </a:p>
        </p:txBody>
      </p:sp>
      <p:sp>
        <p:nvSpPr>
          <p:cNvPr id="2" name="TextBox 1"/>
          <p:cNvSpPr txBox="1"/>
          <p:nvPr/>
        </p:nvSpPr>
        <p:spPr>
          <a:xfrm>
            <a:off x="2513993" y="5416428"/>
            <a:ext cx="2418851" cy="584776"/>
          </a:xfrm>
          <a:prstGeom prst="rect">
            <a:avLst/>
          </a:prstGeom>
          <a:noFill/>
        </p:spPr>
        <p:txBody>
          <a:bodyPr wrap="none" rtlCol="0">
            <a:spAutoFit/>
          </a:bodyPr>
          <a:lstStyle/>
          <a:p>
            <a:r>
              <a:rPr lang="en-CA" sz="3200" b="1" dirty="0" smtClean="0">
                <a:solidFill>
                  <a:srgbClr val="FF0000"/>
                </a:solidFill>
              </a:rPr>
              <a:t>All of them.</a:t>
            </a:r>
            <a:endParaRPr lang="en-CA" sz="3200" b="1" dirty="0">
              <a:solidFill>
                <a:srgbClr val="FF0000"/>
              </a:solidFill>
            </a:endParaRPr>
          </a:p>
        </p:txBody>
      </p:sp>
    </p:spTree>
    <p:extLst>
      <p:ext uri="{BB962C8B-B14F-4D97-AF65-F5344CB8AC3E}">
        <p14:creationId xmlns:p14="http://schemas.microsoft.com/office/powerpoint/2010/main" val="3120805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Decision Making:  </a:t>
            </a:r>
            <a:br>
              <a:rPr lang="en-US"/>
            </a:br>
            <a:r>
              <a:rPr lang="en-US"/>
              <a:t>When Does it Happen?</a:t>
            </a:r>
          </a:p>
        </p:txBody>
      </p:sp>
      <p:sp>
        <p:nvSpPr>
          <p:cNvPr id="108547" name="Rectangle 3"/>
          <p:cNvSpPr>
            <a:spLocks noGrp="1" noChangeArrowheads="1"/>
          </p:cNvSpPr>
          <p:nvPr>
            <p:ph type="body" idx="1"/>
          </p:nvPr>
        </p:nvSpPr>
        <p:spPr/>
        <p:txBody>
          <a:bodyPr/>
          <a:lstStyle/>
          <a:p>
            <a:r>
              <a:rPr lang="en-US" sz="2600" dirty="0"/>
              <a:t>You guessed it:</a:t>
            </a:r>
          </a:p>
          <a:p>
            <a:pPr lvl="1"/>
            <a:r>
              <a:rPr lang="en-US" sz="2200" dirty="0"/>
              <a:t>Throughout </a:t>
            </a:r>
            <a:r>
              <a:rPr lang="en-US" sz="2200" dirty="0" smtClean="0"/>
              <a:t>*</a:t>
            </a:r>
            <a:r>
              <a:rPr lang="en-US" sz="2200" b="1" i="1" dirty="0" smtClean="0"/>
              <a:t>all*</a:t>
            </a:r>
            <a:r>
              <a:rPr lang="en-US" sz="2200" dirty="0" smtClean="0"/>
              <a:t> system</a:t>
            </a:r>
            <a:r>
              <a:rPr lang="it-IT" dirty="0" smtClean="0">
                <a:latin typeface="Arial"/>
              </a:rPr>
              <a:t>’</a:t>
            </a:r>
            <a:r>
              <a:rPr lang="en-US" sz="2200" dirty="0" smtClean="0"/>
              <a:t>s </a:t>
            </a:r>
            <a:r>
              <a:rPr lang="en-US" sz="2200" dirty="0"/>
              <a:t>lifetime</a:t>
            </a:r>
          </a:p>
          <a:p>
            <a:pPr lvl="2"/>
            <a:r>
              <a:rPr lang="en-US" sz="2100" dirty="0"/>
              <a:t>Conception</a:t>
            </a:r>
          </a:p>
          <a:p>
            <a:pPr lvl="2"/>
            <a:r>
              <a:rPr lang="en-US" sz="2100" dirty="0"/>
              <a:t>Detailed architecture</a:t>
            </a:r>
          </a:p>
          <a:p>
            <a:pPr lvl="2"/>
            <a:r>
              <a:rPr lang="en-US" sz="2100" dirty="0"/>
              <a:t>Implementation (think of the impact of choosing an implementation framework)</a:t>
            </a:r>
          </a:p>
          <a:p>
            <a:pPr lvl="2"/>
            <a:r>
              <a:rPr lang="en-US" sz="2100" dirty="0"/>
              <a:t>Adaptation</a:t>
            </a:r>
          </a:p>
          <a:p>
            <a:r>
              <a:rPr lang="en-US" sz="2600" dirty="0"/>
              <a:t>Why does this matter?  </a:t>
            </a:r>
            <a:endParaRPr lang="en-US" sz="2600" dirty="0" smtClean="0"/>
          </a:p>
          <a:p>
            <a:pPr lvl="1"/>
            <a:r>
              <a:rPr lang="en-US" dirty="0" smtClean="0"/>
              <a:t>Because </a:t>
            </a:r>
            <a:r>
              <a:rPr lang="en-US" dirty="0"/>
              <a:t>these decisions matter -- and should be treated with equivalent care and be part of the design documentary</a:t>
            </a:r>
          </a:p>
          <a:p>
            <a:pPr lvl="2"/>
            <a:endParaRPr lang="en-US" sz="2100" dirty="0"/>
          </a:p>
        </p:txBody>
      </p:sp>
    </p:spTree>
    <p:extLst>
      <p:ext uri="{BB962C8B-B14F-4D97-AF65-F5344CB8AC3E}">
        <p14:creationId xmlns:p14="http://schemas.microsoft.com/office/powerpoint/2010/main" val="40693266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A Design Imperative</a:t>
            </a:r>
          </a:p>
        </p:txBody>
      </p:sp>
      <p:sp>
        <p:nvSpPr>
          <p:cNvPr id="23555" name="Rectangle 3"/>
          <p:cNvSpPr>
            <a:spLocks noGrp="1" noChangeArrowheads="1"/>
          </p:cNvSpPr>
          <p:nvPr>
            <p:ph type="body" idx="1"/>
          </p:nvPr>
        </p:nvSpPr>
        <p:spPr/>
        <p:txBody>
          <a:bodyPr/>
          <a:lstStyle/>
          <a:p>
            <a:r>
              <a:rPr lang="en-US" dirty="0"/>
              <a:t>What</a:t>
            </a:r>
            <a:r>
              <a:rPr lang="ja-JP" altLang="en-US" dirty="0">
                <a:latin typeface="Arial"/>
              </a:rPr>
              <a:t>’</a:t>
            </a:r>
            <a:r>
              <a:rPr lang="en-US" dirty="0"/>
              <a:t>s key in making explicit software structural design essential, credible -- and not busy work:  </a:t>
            </a:r>
            <a:endParaRPr lang="en-US" dirty="0" smtClean="0"/>
          </a:p>
          <a:p>
            <a:pPr lvl="1"/>
            <a:r>
              <a:rPr lang="en-US" b="1" dirty="0" smtClean="0"/>
              <a:t>Full</a:t>
            </a:r>
            <a:r>
              <a:rPr lang="en-US" b="1" dirty="0"/>
              <a:t>, </a:t>
            </a:r>
            <a:r>
              <a:rPr lang="en-US" b="1" dirty="0" smtClean="0"/>
              <a:t>traceable </a:t>
            </a:r>
            <a:r>
              <a:rPr lang="en-US" b="1" dirty="0"/>
              <a:t>tie to implementation.</a:t>
            </a:r>
          </a:p>
          <a:p>
            <a:pPr lvl="2"/>
            <a:r>
              <a:rPr lang="en-US" dirty="0"/>
              <a:t>Works in low-level (structural) design (UML)</a:t>
            </a:r>
          </a:p>
          <a:p>
            <a:pPr lvl="2"/>
            <a:r>
              <a:rPr lang="en-US" dirty="0"/>
              <a:t>Works in generative approaches to system design/implementation</a:t>
            </a:r>
          </a:p>
          <a:p>
            <a:pPr lvl="2"/>
            <a:r>
              <a:rPr lang="en-US" dirty="0"/>
              <a:t>We must make it work more broadly.</a:t>
            </a:r>
          </a:p>
        </p:txBody>
      </p:sp>
    </p:spTree>
    <p:extLst>
      <p:ext uri="{BB962C8B-B14F-4D97-AF65-F5344CB8AC3E}">
        <p14:creationId xmlns:p14="http://schemas.microsoft.com/office/powerpoint/2010/main" val="542492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277813" y="3138488"/>
            <a:ext cx="8586787"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3200" i="1"/>
              <a:t>Hic jacet Arturus, rex quondam, rexque futurus</a:t>
            </a:r>
          </a:p>
        </p:txBody>
      </p:sp>
      <p:sp>
        <p:nvSpPr>
          <p:cNvPr id="9221" name="Text Box 5"/>
          <p:cNvSpPr txBox="1">
            <a:spLocks noChangeArrowheads="1"/>
          </p:cNvSpPr>
          <p:nvPr/>
        </p:nvSpPr>
        <p:spPr bwMode="auto">
          <a:xfrm>
            <a:off x="4784725" y="4103688"/>
            <a:ext cx="343693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600"/>
              <a:t>Geoffrey of Monmouth, 12th century</a:t>
            </a:r>
          </a:p>
        </p:txBody>
      </p:sp>
    </p:spTree>
    <p:extLst>
      <p:ext uri="{BB962C8B-B14F-4D97-AF65-F5344CB8AC3E}">
        <p14:creationId xmlns:p14="http://schemas.microsoft.com/office/powerpoint/2010/main" val="322831793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The Long Future</a:t>
            </a:r>
          </a:p>
        </p:txBody>
      </p:sp>
      <p:sp>
        <p:nvSpPr>
          <p:cNvPr id="25603" name="Rectangle 3"/>
          <p:cNvSpPr>
            <a:spLocks noGrp="1" noChangeArrowheads="1"/>
          </p:cNvSpPr>
          <p:nvPr>
            <p:ph type="body" idx="1"/>
          </p:nvPr>
        </p:nvSpPr>
        <p:spPr/>
        <p:txBody>
          <a:bodyPr/>
          <a:lstStyle/>
          <a:p>
            <a:r>
              <a:rPr lang="en-US" dirty="0"/>
              <a:t>Co-design of software </a:t>
            </a:r>
            <a:r>
              <a:rPr lang="en-US" i="1" dirty="0">
                <a:solidFill>
                  <a:schemeClr val="accent2"/>
                </a:solidFill>
              </a:rPr>
              <a:t>and</a:t>
            </a:r>
            <a:r>
              <a:rPr lang="en-US" dirty="0"/>
              <a:t> organizations</a:t>
            </a:r>
          </a:p>
          <a:p>
            <a:r>
              <a:rPr lang="en-US" dirty="0"/>
              <a:t>Software designers as the skilled designers of </a:t>
            </a:r>
            <a:r>
              <a:rPr lang="en-US" dirty="0">
                <a:solidFill>
                  <a:srgbClr val="FF0000"/>
                </a:solidFill>
              </a:rPr>
              <a:t>other</a:t>
            </a:r>
            <a:r>
              <a:rPr lang="en-US" dirty="0"/>
              <a:t> intangible products</a:t>
            </a:r>
          </a:p>
          <a:p>
            <a:pPr lvl="1"/>
            <a:r>
              <a:rPr lang="en-US" dirty="0">
                <a:solidFill>
                  <a:schemeClr val="accent2"/>
                </a:solidFill>
              </a:rPr>
              <a:t>The driving experience</a:t>
            </a:r>
            <a:endParaRPr lang="en-US" dirty="0"/>
          </a:p>
          <a:p>
            <a:pPr lvl="1"/>
            <a:r>
              <a:rPr lang="en-US" dirty="0"/>
              <a:t>Commerce</a:t>
            </a:r>
          </a:p>
          <a:p>
            <a:pPr lvl="1"/>
            <a:r>
              <a:rPr lang="en-US" dirty="0" smtClean="0"/>
              <a:t>Law</a:t>
            </a:r>
          </a:p>
          <a:p>
            <a:pPr lvl="1"/>
            <a:r>
              <a:rPr lang="mr-IN" dirty="0" smtClean="0"/>
              <a:t>…</a:t>
            </a:r>
            <a:endParaRPr lang="en-US" dirty="0"/>
          </a:p>
        </p:txBody>
      </p:sp>
      <p:pic>
        <p:nvPicPr>
          <p:cNvPr id="25604" name="Picture 4" descr="ude_l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733800"/>
            <a:ext cx="5200650" cy="215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59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6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6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560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z="3500" dirty="0" smtClean="0"/>
              <a:t>Conclusions (for this part)</a:t>
            </a:r>
            <a:endParaRPr lang="en-US" sz="3500" dirty="0"/>
          </a:p>
        </p:txBody>
      </p:sp>
      <p:sp>
        <p:nvSpPr>
          <p:cNvPr id="111619" name="Rectangle 3"/>
          <p:cNvSpPr>
            <a:spLocks noGrp="1" noChangeArrowheads="1"/>
          </p:cNvSpPr>
          <p:nvPr>
            <p:ph type="body" idx="1"/>
          </p:nvPr>
        </p:nvSpPr>
        <p:spPr/>
        <p:txBody>
          <a:bodyPr/>
          <a:lstStyle/>
          <a:p>
            <a:pPr marL="571500" indent="-571500">
              <a:lnSpc>
                <a:spcPct val="90000"/>
              </a:lnSpc>
              <a:buFont typeface="Arial" charset="0"/>
              <a:buAutoNum type="arabicPeriod"/>
            </a:pPr>
            <a:r>
              <a:rPr lang="en-US" dirty="0">
                <a:solidFill>
                  <a:schemeClr val="folHlink"/>
                </a:solidFill>
              </a:rPr>
              <a:t>What</a:t>
            </a:r>
            <a:r>
              <a:rPr lang="ja-JP" altLang="en-US" dirty="0">
                <a:solidFill>
                  <a:schemeClr val="folHlink"/>
                </a:solidFill>
                <a:latin typeface="Arial"/>
              </a:rPr>
              <a:t>’</a:t>
            </a:r>
            <a:r>
              <a:rPr lang="en-US" dirty="0">
                <a:solidFill>
                  <a:schemeClr val="folHlink"/>
                </a:solidFill>
              </a:rPr>
              <a:t>s </a:t>
            </a:r>
            <a:r>
              <a:rPr lang="en-US" dirty="0" smtClean="0">
                <a:solidFill>
                  <a:schemeClr val="folHlink"/>
                </a:solidFill>
              </a:rPr>
              <a:t>design?</a:t>
            </a:r>
            <a:endParaRPr lang="en-US" dirty="0"/>
          </a:p>
          <a:p>
            <a:pPr marL="839788" lvl="1" indent="-495300">
              <a:lnSpc>
                <a:spcPct val="90000"/>
              </a:lnSpc>
              <a:buFont typeface="Arial" charset="0"/>
              <a:buChar char="l"/>
            </a:pPr>
            <a:r>
              <a:rPr lang="en-US" dirty="0"/>
              <a:t>Design is the central focus of software engineering</a:t>
            </a:r>
          </a:p>
          <a:p>
            <a:pPr marL="571500" indent="-571500">
              <a:lnSpc>
                <a:spcPct val="90000"/>
              </a:lnSpc>
              <a:buFont typeface="Arial" charset="0"/>
              <a:buAutoNum type="arabicPeriod"/>
            </a:pPr>
            <a:r>
              <a:rPr lang="en-US" dirty="0">
                <a:solidFill>
                  <a:schemeClr val="folHlink"/>
                </a:solidFill>
              </a:rPr>
              <a:t>Design of what?</a:t>
            </a:r>
            <a:endParaRPr lang="en-US" dirty="0"/>
          </a:p>
          <a:p>
            <a:pPr marL="839788" lvl="1" indent="-495300">
              <a:lnSpc>
                <a:spcPct val="90000"/>
              </a:lnSpc>
              <a:buFont typeface="Arial" charset="0"/>
              <a:buChar char="l"/>
            </a:pPr>
            <a:r>
              <a:rPr lang="en-US" dirty="0"/>
              <a:t>We design structure </a:t>
            </a:r>
            <a:r>
              <a:rPr lang="en-US" i="1" dirty="0"/>
              <a:t>and</a:t>
            </a:r>
            <a:r>
              <a:rPr lang="en-US" dirty="0"/>
              <a:t> appearance </a:t>
            </a:r>
            <a:r>
              <a:rPr lang="en-US" i="1" dirty="0"/>
              <a:t>and</a:t>
            </a:r>
            <a:r>
              <a:rPr lang="en-US" dirty="0"/>
              <a:t> behavior, </a:t>
            </a:r>
            <a:r>
              <a:rPr lang="en-US" i="1" dirty="0"/>
              <a:t>and</a:t>
            </a:r>
            <a:r>
              <a:rPr lang="en-US" dirty="0"/>
              <a:t> do it throughout</a:t>
            </a:r>
          </a:p>
          <a:p>
            <a:pPr marL="571500" indent="-571500">
              <a:lnSpc>
                <a:spcPct val="90000"/>
              </a:lnSpc>
              <a:buFont typeface="Arial" charset="0"/>
              <a:buAutoNum type="arabicPeriod"/>
            </a:pPr>
            <a:r>
              <a:rPr lang="en-US" dirty="0">
                <a:solidFill>
                  <a:schemeClr val="folHlink"/>
                </a:solidFill>
              </a:rPr>
              <a:t>Just what is Design?</a:t>
            </a:r>
            <a:endParaRPr lang="en-US" dirty="0"/>
          </a:p>
          <a:p>
            <a:pPr marL="839788" lvl="1" indent="-495300">
              <a:lnSpc>
                <a:spcPct val="90000"/>
              </a:lnSpc>
              <a:buFont typeface="Arial" charset="0"/>
              <a:buChar char="l"/>
            </a:pPr>
            <a:r>
              <a:rPr lang="en-US" dirty="0"/>
              <a:t>Designing involves decision-making by more than just software engineers -- and requires support</a:t>
            </a:r>
          </a:p>
        </p:txBody>
      </p:sp>
    </p:spTree>
    <p:extLst>
      <p:ext uri="{BB962C8B-B14F-4D97-AF65-F5344CB8AC3E}">
        <p14:creationId xmlns:p14="http://schemas.microsoft.com/office/powerpoint/2010/main" val="1030383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16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116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16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16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11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Software </a:t>
            </a:r>
            <a:r>
              <a:rPr lang="en-US" dirty="0" smtClean="0"/>
              <a:t>Architecture Revisited</a:t>
            </a:r>
            <a:endParaRPr lang="en-US" dirty="0"/>
          </a:p>
        </p:txBody>
      </p:sp>
      <p:sp>
        <p:nvSpPr>
          <p:cNvPr id="113667" name="Rectangle 3"/>
          <p:cNvSpPr>
            <a:spLocks noGrp="1" noChangeArrowheads="1"/>
          </p:cNvSpPr>
          <p:nvPr>
            <p:ph type="body" idx="1"/>
          </p:nvPr>
        </p:nvSpPr>
        <p:spPr>
          <a:xfrm>
            <a:off x="388770" y="1238250"/>
            <a:ext cx="8458200" cy="4781550"/>
          </a:xfrm>
        </p:spPr>
        <p:txBody>
          <a:bodyPr/>
          <a:lstStyle/>
          <a:p>
            <a:pPr>
              <a:lnSpc>
                <a:spcPct val="90000"/>
              </a:lnSpc>
            </a:pPr>
            <a:r>
              <a:rPr lang="en-US" sz="2600" dirty="0">
                <a:solidFill>
                  <a:srgbClr val="FF0000"/>
                </a:solidFill>
              </a:rPr>
              <a:t>The set of principal design decisions about a system</a:t>
            </a:r>
            <a:endParaRPr lang="en-US" sz="2600" dirty="0"/>
          </a:p>
          <a:p>
            <a:pPr>
              <a:lnSpc>
                <a:spcPct val="90000"/>
              </a:lnSpc>
            </a:pPr>
            <a:r>
              <a:rPr lang="en-US" sz="2600" dirty="0"/>
              <a:t> Design decisions </a:t>
            </a:r>
            <a:r>
              <a:rPr lang="en-US" sz="2600" dirty="0" smtClean="0"/>
              <a:t>encompass </a:t>
            </a:r>
            <a:r>
              <a:rPr lang="en-US" sz="2600" dirty="0"/>
              <a:t>every aspect of the system under development, including:</a:t>
            </a:r>
          </a:p>
          <a:p>
            <a:pPr lvl="1">
              <a:lnSpc>
                <a:spcPct val="90000"/>
              </a:lnSpc>
            </a:pPr>
            <a:r>
              <a:rPr lang="en-US" sz="1800" dirty="0"/>
              <a:t>design decisions related to system structure – for example, </a:t>
            </a:r>
            <a:r>
              <a:rPr lang="ja-JP" altLang="en-US" sz="1800" dirty="0">
                <a:latin typeface="Arial"/>
              </a:rPr>
              <a:t>“</a:t>
            </a:r>
            <a:r>
              <a:rPr lang="en-US" sz="1800" dirty="0"/>
              <a:t>the architectural elements should be organized and composed exactly like this</a:t>
            </a:r>
            <a:r>
              <a:rPr lang="ja-JP" altLang="en-US" sz="1800" dirty="0">
                <a:latin typeface="Arial"/>
              </a:rPr>
              <a:t>”</a:t>
            </a:r>
            <a:r>
              <a:rPr lang="en-US" sz="1800" dirty="0"/>
              <a:t>, </a:t>
            </a:r>
          </a:p>
          <a:p>
            <a:pPr lvl="1">
              <a:lnSpc>
                <a:spcPct val="90000"/>
              </a:lnSpc>
            </a:pPr>
            <a:r>
              <a:rPr lang="en-US" sz="1800" dirty="0"/>
              <a:t>design decisions related to behavior – for example, </a:t>
            </a:r>
            <a:r>
              <a:rPr lang="ja-JP" altLang="en-US" sz="1800" dirty="0">
                <a:latin typeface="Arial"/>
              </a:rPr>
              <a:t>“</a:t>
            </a:r>
            <a:r>
              <a:rPr lang="en-US" sz="1800" dirty="0"/>
              <a:t>data processing, storage, and visualization will be handled separately</a:t>
            </a:r>
            <a:r>
              <a:rPr lang="ja-JP" altLang="en-US" sz="1800" dirty="0">
                <a:latin typeface="Arial"/>
              </a:rPr>
              <a:t>”</a:t>
            </a:r>
            <a:r>
              <a:rPr lang="en-US" sz="1800" dirty="0"/>
              <a:t>, </a:t>
            </a:r>
          </a:p>
          <a:p>
            <a:pPr lvl="1">
              <a:lnSpc>
                <a:spcPct val="90000"/>
              </a:lnSpc>
            </a:pPr>
            <a:r>
              <a:rPr lang="en-US" sz="1800" dirty="0"/>
              <a:t>design decisions related to interaction – for example, </a:t>
            </a:r>
            <a:r>
              <a:rPr lang="ja-JP" altLang="en-US" sz="1800" dirty="0">
                <a:latin typeface="Arial"/>
              </a:rPr>
              <a:t>“</a:t>
            </a:r>
            <a:r>
              <a:rPr lang="en-US" sz="1800" dirty="0"/>
              <a:t>communication among all system elements will occur only using event notifications</a:t>
            </a:r>
            <a:r>
              <a:rPr lang="ja-JP" altLang="en-US" sz="1800" dirty="0">
                <a:latin typeface="Arial"/>
              </a:rPr>
              <a:t>”</a:t>
            </a:r>
            <a:r>
              <a:rPr lang="en-US" sz="1800" dirty="0"/>
              <a:t>, and</a:t>
            </a:r>
          </a:p>
          <a:p>
            <a:pPr lvl="1">
              <a:lnSpc>
                <a:spcPct val="90000"/>
              </a:lnSpc>
            </a:pPr>
            <a:r>
              <a:rPr lang="en-US" sz="1800" dirty="0"/>
              <a:t>design decisions related to the system</a:t>
            </a:r>
            <a:r>
              <a:rPr lang="ja-JP" altLang="en-US" sz="1800" dirty="0">
                <a:latin typeface="Arial"/>
              </a:rPr>
              <a:t>’</a:t>
            </a:r>
            <a:r>
              <a:rPr lang="en-US" sz="1800" dirty="0"/>
              <a:t>s non-functional properties – for example, </a:t>
            </a:r>
            <a:r>
              <a:rPr lang="ja-JP" altLang="en-US" sz="1800" dirty="0">
                <a:latin typeface="Arial"/>
              </a:rPr>
              <a:t>“</a:t>
            </a:r>
            <a:r>
              <a:rPr lang="en-US" sz="1800" dirty="0"/>
              <a:t>the system</a:t>
            </a:r>
            <a:r>
              <a:rPr lang="ja-JP" altLang="en-US" sz="1800" dirty="0">
                <a:latin typeface="Arial"/>
              </a:rPr>
              <a:t>’</a:t>
            </a:r>
            <a:r>
              <a:rPr lang="en-US" sz="1800" dirty="0"/>
              <a:t>s dependability will be ensured by replicated processing modules.</a:t>
            </a:r>
            <a:r>
              <a:rPr lang="ja-JP" altLang="en-US" sz="1800" dirty="0">
                <a:latin typeface="Arial"/>
              </a:rPr>
              <a:t>”</a:t>
            </a:r>
            <a:endParaRPr lang="en-US" sz="1800" dirty="0"/>
          </a:p>
          <a:p>
            <a:pPr lvl="1">
              <a:lnSpc>
                <a:spcPct val="90000"/>
              </a:lnSpc>
            </a:pPr>
            <a:r>
              <a:rPr lang="en-US" sz="1800" dirty="0"/>
              <a:t>Design decisions can exist across the spectrum of detail.</a:t>
            </a:r>
          </a:p>
          <a:p>
            <a:pPr>
              <a:lnSpc>
                <a:spcPct val="90000"/>
              </a:lnSpc>
            </a:pPr>
            <a:r>
              <a:rPr lang="en-US" sz="2600" dirty="0"/>
              <a:t>Stakeholders determine what is principal</a:t>
            </a:r>
            <a:endParaRPr lang="en-US" sz="2000" dirty="0"/>
          </a:p>
        </p:txBody>
      </p:sp>
    </p:spTree>
    <p:extLst>
      <p:ext uri="{BB962C8B-B14F-4D97-AF65-F5344CB8AC3E}">
        <p14:creationId xmlns:p14="http://schemas.microsoft.com/office/powerpoint/2010/main" val="41446804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Turbine Visualization of Processes</a:t>
            </a:r>
          </a:p>
        </p:txBody>
      </p:sp>
      <p:pic>
        <p:nvPicPr>
          <p:cNvPr id="115715" name="Picture 3" descr="example-persptop-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6877050" cy="5157788"/>
          </a:xfrm>
          <a:prstGeom prst="rect">
            <a:avLst/>
          </a:prstGeom>
          <a:noFill/>
          <a:extLst>
            <a:ext uri="{909E8E84-426E-40dd-AFC4-6F175D3DCCD1}">
              <a14:hiddenFill xmlns:a14="http://schemas.microsoft.com/office/drawing/2010/main">
                <a:solidFill>
                  <a:srgbClr val="FFFFFF"/>
                </a:solidFill>
              </a14:hiddenFill>
            </a:ext>
          </a:extLst>
        </p:spPr>
      </p:pic>
      <p:sp>
        <p:nvSpPr>
          <p:cNvPr id="115716" name="Text Box 4"/>
          <p:cNvSpPr txBox="1">
            <a:spLocks noChangeArrowheads="1"/>
          </p:cNvSpPr>
          <p:nvPr/>
        </p:nvSpPr>
        <p:spPr bwMode="auto">
          <a:xfrm>
            <a:off x="990600" y="4495800"/>
            <a:ext cx="1466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latin typeface="Times" charset="0"/>
              </a:rPr>
              <a:t>Design/Build/</a:t>
            </a:r>
          </a:p>
          <a:p>
            <a:r>
              <a:rPr lang="en-US" sz="1800">
                <a:latin typeface="Times" charset="0"/>
              </a:rPr>
              <a:t>Requirements</a:t>
            </a:r>
          </a:p>
        </p:txBody>
      </p:sp>
      <p:sp>
        <p:nvSpPr>
          <p:cNvPr id="115717" name="Text Box 5"/>
          <p:cNvSpPr txBox="1">
            <a:spLocks noChangeArrowheads="1"/>
          </p:cNvSpPr>
          <p:nvPr/>
        </p:nvSpPr>
        <p:spPr bwMode="auto">
          <a:xfrm>
            <a:off x="990600" y="2438400"/>
            <a:ext cx="1212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latin typeface="Times" charset="0"/>
              </a:rPr>
              <a:t>Test/Build/</a:t>
            </a:r>
          </a:p>
          <a:p>
            <a:r>
              <a:rPr lang="en-US" sz="1800">
                <a:latin typeface="Times" charset="0"/>
              </a:rPr>
              <a:t>Deploy</a:t>
            </a:r>
          </a:p>
        </p:txBody>
      </p:sp>
      <p:sp>
        <p:nvSpPr>
          <p:cNvPr id="115718" name="Text Box 6"/>
          <p:cNvSpPr txBox="1">
            <a:spLocks noChangeArrowheads="1"/>
          </p:cNvSpPr>
          <p:nvPr/>
        </p:nvSpPr>
        <p:spPr bwMode="auto">
          <a:xfrm>
            <a:off x="990600" y="18288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latin typeface="Times" charset="0"/>
              </a:rPr>
              <a:t>Assess/…</a:t>
            </a:r>
          </a:p>
        </p:txBody>
      </p:sp>
      <p:sp>
        <p:nvSpPr>
          <p:cNvPr id="115719" name="Text Box 7"/>
          <p:cNvSpPr txBox="1">
            <a:spLocks noChangeArrowheads="1"/>
          </p:cNvSpPr>
          <p:nvPr/>
        </p:nvSpPr>
        <p:spPr bwMode="auto">
          <a:xfrm>
            <a:off x="990600" y="5486400"/>
            <a:ext cx="26590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latin typeface="Times" charset="0"/>
              </a:rPr>
              <a:t>Requirements/Architecture</a:t>
            </a:r>
          </a:p>
          <a:p>
            <a:r>
              <a:rPr lang="en-US" sz="1800">
                <a:latin typeface="Times" charset="0"/>
              </a:rPr>
              <a:t>assessment/Planning</a:t>
            </a:r>
          </a:p>
        </p:txBody>
      </p:sp>
      <p:sp>
        <p:nvSpPr>
          <p:cNvPr id="115720" name="Text Box 8"/>
          <p:cNvSpPr txBox="1">
            <a:spLocks noChangeArrowheads="1"/>
          </p:cNvSpPr>
          <p:nvPr/>
        </p:nvSpPr>
        <p:spPr bwMode="auto">
          <a:xfrm>
            <a:off x="990600" y="3429000"/>
            <a:ext cx="191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latin typeface="Times" charset="0"/>
              </a:rPr>
              <a:t>Build/Design/</a:t>
            </a:r>
          </a:p>
          <a:p>
            <a:r>
              <a:rPr lang="en-US" sz="1800">
                <a:latin typeface="Times" charset="0"/>
              </a:rPr>
              <a:t>Requirements/Test</a:t>
            </a:r>
          </a:p>
        </p:txBody>
      </p:sp>
    </p:spTree>
    <p:extLst>
      <p:ext uri="{BB962C8B-B14F-4D97-AF65-F5344CB8AC3E}">
        <p14:creationId xmlns:p14="http://schemas.microsoft.com/office/powerpoint/2010/main" val="216082542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The Science of Design</a:t>
            </a:r>
          </a:p>
        </p:txBody>
      </p:sp>
      <p:sp>
        <p:nvSpPr>
          <p:cNvPr id="117763" name="AutoShape 3"/>
          <p:cNvSpPr>
            <a:spLocks noChangeArrowheads="1"/>
          </p:cNvSpPr>
          <p:nvPr/>
        </p:nvSpPr>
        <p:spPr bwMode="auto">
          <a:xfrm>
            <a:off x="1663441" y="1257102"/>
            <a:ext cx="685800" cy="4648200"/>
          </a:xfrm>
          <a:prstGeom prst="upDownArrow">
            <a:avLst>
              <a:gd name="adj1" fmla="val 50000"/>
              <a:gd name="adj2" fmla="val 135556"/>
            </a:avLst>
          </a:prstGeom>
          <a:solidFill>
            <a:schemeClr val="accent1"/>
          </a:solidFill>
          <a:ln w="9525">
            <a:solidFill>
              <a:schemeClr val="tx1"/>
            </a:solidFill>
            <a:miter lim="800000"/>
            <a:headEnd/>
            <a:tailEnd/>
          </a:ln>
        </p:spPr>
        <p:txBody>
          <a:bodyPr wrap="none" anchor="ctr"/>
          <a:lstStyle/>
          <a:p>
            <a:endParaRPr lang="en-CA"/>
          </a:p>
        </p:txBody>
      </p:sp>
      <p:sp>
        <p:nvSpPr>
          <p:cNvPr id="117764" name="Text Box 4"/>
          <p:cNvSpPr txBox="1">
            <a:spLocks noChangeArrowheads="1"/>
          </p:cNvSpPr>
          <p:nvPr/>
        </p:nvSpPr>
        <p:spPr bwMode="auto">
          <a:xfrm>
            <a:off x="2654041" y="5211188"/>
            <a:ext cx="45212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t>Descriptive Sciences</a:t>
            </a:r>
          </a:p>
          <a:p>
            <a:r>
              <a:rPr lang="en-US" dirty="0"/>
              <a:t>	(e.g. Biology, Astronomy)</a:t>
            </a:r>
          </a:p>
        </p:txBody>
      </p:sp>
      <p:sp>
        <p:nvSpPr>
          <p:cNvPr id="117765" name="Text Box 5"/>
          <p:cNvSpPr txBox="1">
            <a:spLocks noChangeArrowheads="1"/>
          </p:cNvSpPr>
          <p:nvPr/>
        </p:nvSpPr>
        <p:spPr bwMode="auto">
          <a:xfrm>
            <a:off x="2537413" y="1798816"/>
            <a:ext cx="4079875"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t>Design Sciences</a:t>
            </a:r>
          </a:p>
          <a:p>
            <a:r>
              <a:rPr lang="en-US" dirty="0"/>
              <a:t>	(e.g. Software design)</a:t>
            </a:r>
          </a:p>
        </p:txBody>
      </p:sp>
      <p:sp>
        <p:nvSpPr>
          <p:cNvPr id="117766" name="Text Box 6"/>
          <p:cNvSpPr txBox="1">
            <a:spLocks noChangeArrowheads="1"/>
          </p:cNvSpPr>
          <p:nvPr/>
        </p:nvSpPr>
        <p:spPr bwMode="auto">
          <a:xfrm>
            <a:off x="2667000" y="3467338"/>
            <a:ext cx="18113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t>Engineering</a:t>
            </a:r>
          </a:p>
        </p:txBody>
      </p:sp>
    </p:spTree>
    <p:extLst>
      <p:ext uri="{BB962C8B-B14F-4D97-AF65-F5344CB8AC3E}">
        <p14:creationId xmlns:p14="http://schemas.microsoft.com/office/powerpoint/2010/main" val="13023128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About re-design?</a:t>
            </a:r>
            <a:endParaRPr lang="en-CA" dirty="0"/>
          </a:p>
        </p:txBody>
      </p:sp>
      <p:sp>
        <p:nvSpPr>
          <p:cNvPr id="3" name="Footer Placeholder 2"/>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4" name="Slide Number Placeholder 3"/>
          <p:cNvSpPr>
            <a:spLocks noGrp="1"/>
          </p:cNvSpPr>
          <p:nvPr>
            <p:ph type="sldNum" sz="quarter" idx="12"/>
          </p:nvPr>
        </p:nvSpPr>
        <p:spPr/>
        <p:txBody>
          <a:bodyPr/>
          <a:lstStyle/>
          <a:p>
            <a:pPr>
              <a:defRPr/>
            </a:pPr>
            <a:fld id="{9C5A4106-D103-184B-81BF-BA7C88DF8BD2}" type="slidenum">
              <a:rPr lang="it-IT" altLang="en-US" smtClean="0"/>
              <a:pPr>
                <a:defRPr/>
              </a:pPr>
              <a:t>55</a:t>
            </a:fld>
            <a:endParaRPr lang="it-IT" altLang="en-US"/>
          </a:p>
        </p:txBody>
      </p:sp>
      <p:sp>
        <p:nvSpPr>
          <p:cNvPr id="5" name="TextBox 4"/>
          <p:cNvSpPr txBox="1"/>
          <p:nvPr/>
        </p:nvSpPr>
        <p:spPr>
          <a:xfrm>
            <a:off x="738647" y="1464249"/>
            <a:ext cx="5454137" cy="1569660"/>
          </a:xfrm>
          <a:prstGeom prst="rect">
            <a:avLst/>
          </a:prstGeom>
          <a:noFill/>
        </p:spPr>
        <p:txBody>
          <a:bodyPr wrap="none" rtlCol="0">
            <a:spAutoFit/>
          </a:bodyPr>
          <a:lstStyle/>
          <a:p>
            <a:r>
              <a:rPr lang="en-CA" dirty="0" smtClean="0"/>
              <a:t>Situations in which the design evolves:</a:t>
            </a:r>
          </a:p>
          <a:p>
            <a:pPr marL="342900" indent="-342900">
              <a:buFont typeface="Arial"/>
              <a:buChar char="•"/>
            </a:pPr>
            <a:r>
              <a:rPr lang="en-CA" dirty="0" smtClean="0"/>
              <a:t>Intentional or not</a:t>
            </a:r>
          </a:p>
          <a:p>
            <a:pPr marL="342900" indent="-342900">
              <a:buFont typeface="Arial"/>
              <a:buChar char="•"/>
            </a:pPr>
            <a:r>
              <a:rPr lang="en-CA" dirty="0" smtClean="0"/>
              <a:t>Explicit or implicit</a:t>
            </a:r>
          </a:p>
          <a:p>
            <a:pPr marL="342900" indent="-342900">
              <a:buFont typeface="Arial"/>
              <a:buChar char="•"/>
            </a:pPr>
            <a:r>
              <a:rPr lang="en-CA" dirty="0" smtClean="0"/>
              <a:t>Constant is change of </a:t>
            </a:r>
            <a:r>
              <a:rPr lang="en-CA" b="1" dirty="0" smtClean="0"/>
              <a:t>decision</a:t>
            </a:r>
          </a:p>
        </p:txBody>
      </p:sp>
    </p:spTree>
    <p:extLst>
      <p:ext uri="{BB962C8B-B14F-4D97-AF65-F5344CB8AC3E}">
        <p14:creationId xmlns:p14="http://schemas.microsoft.com/office/powerpoint/2010/main" val="145337323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85800" y="188913"/>
            <a:ext cx="7772400" cy="1143000"/>
          </a:xfrm>
        </p:spPr>
        <p:txBody>
          <a:bodyPr/>
          <a:lstStyle/>
          <a:p>
            <a:r>
              <a:rPr lang="en-US" dirty="0" smtClean="0">
                <a:latin typeface="Arial"/>
                <a:cs typeface="Arial"/>
              </a:rPr>
              <a:t>Design evolution techniques</a:t>
            </a:r>
            <a:endParaRPr lang="en-US" dirty="0">
              <a:latin typeface="Arial"/>
              <a:cs typeface="Arial"/>
            </a:endParaRPr>
          </a:p>
        </p:txBody>
      </p:sp>
      <p:sp>
        <p:nvSpPr>
          <p:cNvPr id="43010" name="Content Placeholder 2"/>
          <p:cNvSpPr>
            <a:spLocks noGrp="1"/>
          </p:cNvSpPr>
          <p:nvPr>
            <p:ph idx="1"/>
          </p:nvPr>
        </p:nvSpPr>
        <p:spPr>
          <a:xfrm>
            <a:off x="51836" y="1062553"/>
            <a:ext cx="8458200" cy="5059363"/>
          </a:xfrm>
        </p:spPr>
        <p:txBody>
          <a:bodyPr/>
          <a:lstStyle/>
          <a:p>
            <a:r>
              <a:rPr lang="en-US" dirty="0">
                <a:latin typeface="Tahoma" charset="0"/>
              </a:rPr>
              <a:t>Different types of scenarios one may use in architecture assessments:</a:t>
            </a:r>
          </a:p>
          <a:p>
            <a:pPr lvl="1"/>
            <a:r>
              <a:rPr lang="en-US" sz="2000" b="1" dirty="0">
                <a:latin typeface="Tahoma" charset="0"/>
              </a:rPr>
              <a:t>Use cases </a:t>
            </a:r>
            <a:r>
              <a:rPr lang="en-US" sz="2000" dirty="0">
                <a:latin typeface="Tahoma" charset="0"/>
              </a:rPr>
              <a:t>: these often are already available, or can be derived from the requirements. </a:t>
            </a:r>
          </a:p>
          <a:p>
            <a:pPr lvl="1"/>
            <a:r>
              <a:rPr lang="en-US" sz="2000" b="1" dirty="0">
                <a:latin typeface="Tahoma" charset="0"/>
              </a:rPr>
              <a:t>Change cases </a:t>
            </a:r>
            <a:r>
              <a:rPr lang="en-US" sz="2000" dirty="0">
                <a:latin typeface="Tahoma" charset="0"/>
              </a:rPr>
              <a:t>: change cases describe possible or likely future situations. They describe ”what-if” like situations, like ”what if our library has to be able to handle </a:t>
            </a:r>
            <a:r>
              <a:rPr lang="en-US" sz="2000" dirty="0" err="1">
                <a:latin typeface="Tahoma" charset="0"/>
              </a:rPr>
              <a:t>dvd’s</a:t>
            </a:r>
            <a:r>
              <a:rPr lang="en-US" sz="2000" dirty="0">
                <a:latin typeface="Tahoma" charset="0"/>
              </a:rPr>
              <a:t> next to books and journals”</a:t>
            </a:r>
            <a:r>
              <a:rPr lang="en-US" altLang="ja-JP" sz="2000" dirty="0">
                <a:latin typeface="Tahoma" charset="0"/>
              </a:rPr>
              <a:t>.</a:t>
            </a:r>
          </a:p>
          <a:p>
            <a:pPr lvl="1"/>
            <a:r>
              <a:rPr lang="en-US" sz="2000" b="1" dirty="0">
                <a:latin typeface="Tahoma" charset="0"/>
              </a:rPr>
              <a:t>Stress situations </a:t>
            </a:r>
            <a:r>
              <a:rPr lang="en-US" sz="2000" dirty="0">
                <a:latin typeface="Tahoma" charset="0"/>
              </a:rPr>
              <a:t>: these describe extreme conditions under which the system still has to operate, such as limits with respect to performance or the number of concurrent users of the system. </a:t>
            </a:r>
          </a:p>
          <a:p>
            <a:pPr lvl="1"/>
            <a:r>
              <a:rPr lang="en-US" sz="2000" b="1" dirty="0">
                <a:latin typeface="Tahoma" charset="0"/>
              </a:rPr>
              <a:t>Far-into-the-future scenarios</a:t>
            </a:r>
            <a:r>
              <a:rPr lang="en-US" sz="2000" dirty="0">
                <a:latin typeface="Tahoma" charset="0"/>
              </a:rPr>
              <a:t> : these are like change cases, but farther away. For instance, we may envision a future in which a library changes from a document archive to a memory archive. We may want to retain how an old-fashioned bakery smells, or the sound of a San Francisco tram.</a:t>
            </a:r>
          </a:p>
        </p:txBody>
      </p:sp>
    </p:spTree>
    <p:extLst>
      <p:ext uri="{BB962C8B-B14F-4D97-AF65-F5344CB8AC3E}">
        <p14:creationId xmlns:p14="http://schemas.microsoft.com/office/powerpoint/2010/main" val="39348200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33965" y="0"/>
            <a:ext cx="7772400" cy="1143000"/>
          </a:xfrm>
        </p:spPr>
        <p:txBody>
          <a:bodyPr/>
          <a:lstStyle/>
          <a:p>
            <a:pPr algn="ctr"/>
            <a:r>
              <a:rPr lang="en-US" dirty="0">
                <a:latin typeface="Arial"/>
                <a:cs typeface="Arial"/>
              </a:rPr>
              <a:t> ATAM: the Architecture</a:t>
            </a:r>
            <a:br>
              <a:rPr lang="en-US" dirty="0">
                <a:latin typeface="Arial"/>
                <a:cs typeface="Arial"/>
              </a:rPr>
            </a:br>
            <a:r>
              <a:rPr lang="en-US" dirty="0">
                <a:latin typeface="Arial"/>
                <a:cs typeface="Arial"/>
              </a:rPr>
              <a:t>Tradeoff Analysis </a:t>
            </a:r>
            <a:r>
              <a:rPr lang="en-US" dirty="0" smtClean="0">
                <a:latin typeface="Arial"/>
                <a:cs typeface="Arial"/>
              </a:rPr>
              <a:t>Method</a:t>
            </a:r>
            <a:endParaRPr lang="en-US" dirty="0">
              <a:latin typeface="Arial"/>
              <a:cs typeface="Arial"/>
            </a:endParaRPr>
          </a:p>
        </p:txBody>
      </p:sp>
      <p:sp>
        <p:nvSpPr>
          <p:cNvPr id="44034" name="Content Placeholder 2"/>
          <p:cNvSpPr>
            <a:spLocks noGrp="1"/>
          </p:cNvSpPr>
          <p:nvPr>
            <p:ph idx="1"/>
          </p:nvPr>
        </p:nvSpPr>
        <p:spPr/>
        <p:txBody>
          <a:bodyPr/>
          <a:lstStyle/>
          <a:p>
            <a:r>
              <a:rPr lang="en-US" sz="1800" dirty="0">
                <a:latin typeface="Tahoma" charset="0"/>
              </a:rPr>
              <a:t>Goal of ATAM is to determine how quality attributes interact. </a:t>
            </a:r>
          </a:p>
          <a:p>
            <a:endParaRPr lang="en-US" sz="1800" dirty="0">
              <a:latin typeface="Tahoma" charset="0"/>
            </a:endParaRPr>
          </a:p>
          <a:p>
            <a:pPr lvl="1"/>
            <a:r>
              <a:rPr lang="en-US" sz="1400" dirty="0">
                <a:latin typeface="Tahoma" charset="0"/>
              </a:rPr>
              <a:t>Example1: If we decide to include an authorization component to increase security, such is likely to degrade performance. </a:t>
            </a:r>
          </a:p>
          <a:p>
            <a:pPr lvl="1"/>
            <a:endParaRPr lang="en-US" sz="1400" dirty="0">
              <a:latin typeface="Tahoma" charset="0"/>
            </a:endParaRPr>
          </a:p>
          <a:p>
            <a:pPr lvl="1"/>
            <a:r>
              <a:rPr lang="en-US" sz="1400" dirty="0">
                <a:latin typeface="Tahoma" charset="0"/>
              </a:rPr>
              <a:t>Example2: If we add redundancy to increase availability we increase cost and (possibly) degrade performance</a:t>
            </a:r>
          </a:p>
          <a:p>
            <a:endParaRPr lang="en-US" sz="1800" dirty="0">
              <a:latin typeface="Tahoma" charset="0"/>
            </a:endParaRPr>
          </a:p>
          <a:p>
            <a:r>
              <a:rPr lang="en-US" sz="1800" dirty="0">
                <a:latin typeface="Tahoma" charset="0"/>
              </a:rPr>
              <a:t>By making the consequences of design decisions explicit, it becomes possible for stakeholders to trade off the different possibilities, and make informed decisions, with clear insight into the consequences thereof.</a:t>
            </a:r>
          </a:p>
        </p:txBody>
      </p:sp>
    </p:spTree>
    <p:extLst>
      <p:ext uri="{BB962C8B-B14F-4D97-AF65-F5344CB8AC3E}">
        <p14:creationId xmlns:p14="http://schemas.microsoft.com/office/powerpoint/2010/main" val="4724555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latin typeface="Arial"/>
                <a:cs typeface="Arial"/>
              </a:rPr>
              <a:t> Steps of ATAM</a:t>
            </a:r>
          </a:p>
        </p:txBody>
      </p:sp>
      <p:sp>
        <p:nvSpPr>
          <p:cNvPr id="45058" name="Content Placeholder 2"/>
          <p:cNvSpPr>
            <a:spLocks noGrp="1"/>
          </p:cNvSpPr>
          <p:nvPr>
            <p:ph idx="1"/>
          </p:nvPr>
        </p:nvSpPr>
        <p:spPr/>
        <p:txBody>
          <a:bodyPr/>
          <a:lstStyle/>
          <a:p>
            <a:r>
              <a:rPr lang="en-US" sz="2400" dirty="0" smtClean="0">
                <a:latin typeface="Tahoma" charset="0"/>
              </a:rPr>
              <a:t>1</a:t>
            </a:r>
            <a:r>
              <a:rPr lang="en-US" sz="2400" dirty="0">
                <a:latin typeface="Tahoma" charset="0"/>
              </a:rPr>
              <a:t>. Present method to stakeholders</a:t>
            </a:r>
          </a:p>
          <a:p>
            <a:r>
              <a:rPr lang="en-US" sz="2400" dirty="0">
                <a:latin typeface="Tahoma" charset="0"/>
              </a:rPr>
              <a:t>2. Present business drivers (by project manager)</a:t>
            </a:r>
          </a:p>
          <a:p>
            <a:r>
              <a:rPr lang="en-US" sz="2400" dirty="0">
                <a:latin typeface="Tahoma" charset="0"/>
              </a:rPr>
              <a:t>3. Present architecture (by lead architect)</a:t>
            </a:r>
          </a:p>
          <a:p>
            <a:r>
              <a:rPr lang="en-US" sz="2400" dirty="0">
                <a:latin typeface="Tahoma" charset="0"/>
              </a:rPr>
              <a:t>4. Identify architectural approaches</a:t>
            </a:r>
          </a:p>
          <a:p>
            <a:r>
              <a:rPr lang="en-US" sz="2400" dirty="0">
                <a:latin typeface="Tahoma" charset="0"/>
              </a:rPr>
              <a:t>5. Generate quality attribute tree</a:t>
            </a:r>
          </a:p>
          <a:p>
            <a:r>
              <a:rPr lang="en-US" sz="2400" dirty="0">
                <a:latin typeface="Tahoma" charset="0"/>
              </a:rPr>
              <a:t>6. Analyze architectural approaches</a:t>
            </a:r>
          </a:p>
          <a:p>
            <a:r>
              <a:rPr lang="en-US" sz="2400" dirty="0">
                <a:latin typeface="Tahoma" charset="0"/>
              </a:rPr>
              <a:t>7. Brainstorm and prioritize scenarios</a:t>
            </a:r>
          </a:p>
          <a:p>
            <a:r>
              <a:rPr lang="en-US" sz="2400" dirty="0">
                <a:latin typeface="Tahoma" charset="0"/>
              </a:rPr>
              <a:t>8. Analyze architectural approaches</a:t>
            </a:r>
          </a:p>
          <a:p>
            <a:r>
              <a:rPr lang="en-US" sz="2400" dirty="0">
                <a:latin typeface="Tahoma" charset="0"/>
              </a:rPr>
              <a:t>9. Present results</a:t>
            </a:r>
          </a:p>
        </p:txBody>
      </p:sp>
    </p:spTree>
    <p:extLst>
      <p:ext uri="{BB962C8B-B14F-4D97-AF65-F5344CB8AC3E}">
        <p14:creationId xmlns:p14="http://schemas.microsoft.com/office/powerpoint/2010/main" val="9530344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lstStyle/>
          <a:p>
            <a:r>
              <a:rPr lang="en-US" sz="2400" dirty="0">
                <a:latin typeface="Tahoma" charset="0"/>
              </a:rPr>
              <a:t>The end result of this exercise is a tree.</a:t>
            </a:r>
          </a:p>
          <a:p>
            <a:endParaRPr lang="en-US" sz="2400" dirty="0">
              <a:latin typeface="Tahoma" charset="0"/>
            </a:endParaRPr>
          </a:p>
          <a:p>
            <a:r>
              <a:rPr lang="en-US" sz="2400" dirty="0">
                <a:latin typeface="Tahoma" charset="0"/>
              </a:rPr>
              <a:t>The root node is termed ”utility”. It expresses the overall quality of the architecture.</a:t>
            </a:r>
          </a:p>
          <a:p>
            <a:endParaRPr lang="en-US" sz="2400" dirty="0">
              <a:latin typeface="Tahoma" charset="0"/>
            </a:endParaRPr>
          </a:p>
          <a:p>
            <a:r>
              <a:rPr lang="en-US" sz="2400" dirty="0">
                <a:latin typeface="Tahoma" charset="0"/>
              </a:rPr>
              <a:t>The next level contains the quality attributes that will be evaluated. These are again broken down into more detailed constituents. </a:t>
            </a:r>
          </a:p>
          <a:p>
            <a:endParaRPr lang="en-US" sz="2400" dirty="0">
              <a:latin typeface="Tahoma" charset="0"/>
            </a:endParaRPr>
          </a:p>
          <a:p>
            <a:r>
              <a:rPr lang="en-US" sz="2400" dirty="0">
                <a:latin typeface="Tahoma" charset="0"/>
              </a:rPr>
              <a:t>The leaf nodes are concrete scenarios.</a:t>
            </a:r>
          </a:p>
        </p:txBody>
      </p:sp>
      <p:sp>
        <p:nvSpPr>
          <p:cNvPr id="5" name="Title 1"/>
          <p:cNvSpPr txBox="1">
            <a:spLocks/>
          </p:cNvSpPr>
          <p:nvPr/>
        </p:nvSpPr>
        <p:spPr bwMode="auto">
          <a:xfrm>
            <a:off x="1851025" y="2682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a:lstStyle>
          <a:p>
            <a:r>
              <a:rPr lang="en-US" smtClean="0">
                <a:latin typeface="Arial"/>
                <a:cs typeface="Arial"/>
              </a:rPr>
              <a:t> Steps of ATAM</a:t>
            </a:r>
            <a:endParaRPr lang="en-US" dirty="0">
              <a:latin typeface="Arial"/>
              <a:cs typeface="Arial"/>
            </a:endParaRPr>
          </a:p>
        </p:txBody>
      </p:sp>
    </p:spTree>
    <p:extLst>
      <p:ext uri="{BB962C8B-B14F-4D97-AF65-F5344CB8AC3E}">
        <p14:creationId xmlns:p14="http://schemas.microsoft.com/office/powerpoint/2010/main" val="4896939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277813" y="3138488"/>
            <a:ext cx="8586787"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3200" i="1"/>
              <a:t>Hic jacet Arturus, rex quondam, rexque futurus</a:t>
            </a:r>
          </a:p>
        </p:txBody>
      </p:sp>
      <p:sp>
        <p:nvSpPr>
          <p:cNvPr id="9221" name="Text Box 5"/>
          <p:cNvSpPr txBox="1">
            <a:spLocks noChangeArrowheads="1"/>
          </p:cNvSpPr>
          <p:nvPr/>
        </p:nvSpPr>
        <p:spPr bwMode="auto">
          <a:xfrm>
            <a:off x="4784725" y="4103688"/>
            <a:ext cx="343693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600"/>
              <a:t>Geoffrey of Monmouth, 12th century</a:t>
            </a:r>
          </a:p>
        </p:txBody>
      </p:sp>
      <p:sp>
        <p:nvSpPr>
          <p:cNvPr id="2" name="Rectangle 1"/>
          <p:cNvSpPr/>
          <p:nvPr/>
        </p:nvSpPr>
        <p:spPr>
          <a:xfrm>
            <a:off x="2294099" y="5446343"/>
            <a:ext cx="6849901" cy="830997"/>
          </a:xfrm>
          <a:prstGeom prst="rect">
            <a:avLst/>
          </a:prstGeom>
        </p:spPr>
        <p:txBody>
          <a:bodyPr wrap="square">
            <a:spAutoFit/>
          </a:bodyPr>
          <a:lstStyle/>
          <a:p>
            <a:r>
              <a:rPr lang="ja-JP" altLang="en-US" dirty="0"/>
              <a:t>“</a:t>
            </a:r>
            <a:r>
              <a:rPr lang="en-US" dirty="0"/>
              <a:t>Here lies Arthur, the once and future king</a:t>
            </a:r>
            <a:r>
              <a:rPr lang="ja-JP" altLang="en-US" dirty="0"/>
              <a:t>’</a:t>
            </a:r>
            <a:r>
              <a:rPr lang="en-US" dirty="0"/>
              <a:t/>
            </a:r>
            <a:br>
              <a:rPr lang="en-US" dirty="0"/>
            </a:br>
            <a:endParaRPr lang="en-CA" dirty="0"/>
          </a:p>
        </p:txBody>
      </p:sp>
    </p:spTree>
    <p:extLst>
      <p:ext uri="{BB962C8B-B14F-4D97-AF65-F5344CB8AC3E}">
        <p14:creationId xmlns:p14="http://schemas.microsoft.com/office/powerpoint/2010/main" val="30705270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dirty="0">
                <a:latin typeface="Arial"/>
                <a:cs typeface="Arial"/>
              </a:rPr>
              <a:t>Steps of ATAM</a:t>
            </a:r>
          </a:p>
        </p:txBody>
      </p:sp>
      <p:sp>
        <p:nvSpPr>
          <p:cNvPr id="49154" name="Content Placeholder 2"/>
          <p:cNvSpPr>
            <a:spLocks noGrp="1"/>
          </p:cNvSpPr>
          <p:nvPr>
            <p:ph idx="1"/>
          </p:nvPr>
        </p:nvSpPr>
        <p:spPr>
          <a:xfrm>
            <a:off x="684213" y="1844675"/>
            <a:ext cx="7772400" cy="4114800"/>
          </a:xfrm>
        </p:spPr>
        <p:txBody>
          <a:bodyPr/>
          <a:lstStyle/>
          <a:p>
            <a:r>
              <a:rPr lang="en-US" sz="2000">
                <a:latin typeface="Tahoma" charset="0"/>
              </a:rPr>
              <a:t> It could be useful to prioritize scenarios. </a:t>
            </a:r>
          </a:p>
          <a:p>
            <a:endParaRPr lang="en-US" sz="2000">
              <a:latin typeface="Tahoma" charset="0"/>
            </a:endParaRPr>
          </a:p>
          <a:p>
            <a:r>
              <a:rPr lang="en-US" sz="2000">
                <a:latin typeface="Tahoma" charset="0"/>
              </a:rPr>
              <a:t>ATAM suggests two criteria for doing so:</a:t>
            </a:r>
          </a:p>
          <a:p>
            <a:endParaRPr lang="en-US" sz="2000">
              <a:latin typeface="Tahoma" charset="0"/>
            </a:endParaRPr>
          </a:p>
          <a:p>
            <a:pPr lvl="1"/>
            <a:r>
              <a:rPr lang="en-US" sz="1600">
                <a:latin typeface="Tahoma" charset="0"/>
              </a:rPr>
              <a:t>Using the first criterion, the stakeholders indicate how important the scenarios are (e.g. using a simple 3-point scale: High, Medium, Low).</a:t>
            </a:r>
          </a:p>
          <a:p>
            <a:pPr lvl="1"/>
            <a:endParaRPr lang="en-US" sz="1600">
              <a:latin typeface="Tahoma" charset="0"/>
            </a:endParaRPr>
          </a:p>
          <a:p>
            <a:pPr lvl="1"/>
            <a:r>
              <a:rPr lang="en-US" sz="1600">
                <a:latin typeface="Tahoma" charset="0"/>
              </a:rPr>
              <a:t>Using the second criterion, the architect ranks the scenarios according to how difficult he believes it will be to satisfy the scenario, using the same 3-point scale. </a:t>
            </a:r>
          </a:p>
          <a:p>
            <a:pPr lvl="1"/>
            <a:endParaRPr lang="en-US" sz="1600">
              <a:latin typeface="Tahoma" charset="0"/>
            </a:endParaRPr>
          </a:p>
          <a:p>
            <a:r>
              <a:rPr lang="en-US" sz="2000">
                <a:latin typeface="Tahoma" charset="0"/>
              </a:rPr>
              <a:t>In the remainder of the assessment, one may then for instance concentrate on the scenarios that score High on both scales.</a:t>
            </a:r>
          </a:p>
        </p:txBody>
      </p:sp>
    </p:spTree>
    <p:extLst>
      <p:ext uri="{BB962C8B-B14F-4D97-AF65-F5344CB8AC3E}">
        <p14:creationId xmlns:p14="http://schemas.microsoft.com/office/powerpoint/2010/main" val="15787762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Arial"/>
                <a:cs typeface="Arial"/>
              </a:rPr>
              <a:t>Steps of ATAM</a:t>
            </a:r>
          </a:p>
        </p:txBody>
      </p:sp>
      <p:sp>
        <p:nvSpPr>
          <p:cNvPr id="50178" name="Content Placeholder 2"/>
          <p:cNvSpPr>
            <a:spLocks noGrp="1"/>
          </p:cNvSpPr>
          <p:nvPr>
            <p:ph idx="1"/>
          </p:nvPr>
        </p:nvSpPr>
        <p:spPr>
          <a:xfrm>
            <a:off x="685800" y="1267878"/>
            <a:ext cx="7772400" cy="4751387"/>
          </a:xfrm>
        </p:spPr>
        <p:txBody>
          <a:bodyPr/>
          <a:lstStyle/>
          <a:p>
            <a:r>
              <a:rPr lang="en-US" sz="2000" dirty="0">
                <a:latin typeface="Tahoma" charset="0"/>
              </a:rPr>
              <a:t> The end result is a documented list of </a:t>
            </a:r>
            <a:r>
              <a:rPr lang="en-US" sz="2000" b="1" dirty="0">
                <a:latin typeface="Tahoma" charset="0"/>
              </a:rPr>
              <a:t>sensitivity points, tradeoff points, risks and non risks</a:t>
            </a:r>
            <a:r>
              <a:rPr lang="en-US" sz="2000" dirty="0">
                <a:latin typeface="Tahoma" charset="0"/>
              </a:rPr>
              <a:t>, relating the architectural decisions made to the relevant quality attributes.</a:t>
            </a:r>
          </a:p>
          <a:p>
            <a:r>
              <a:rPr lang="en-US" sz="2000" dirty="0">
                <a:latin typeface="Tahoma" charset="0"/>
              </a:rPr>
              <a:t>A </a:t>
            </a:r>
            <a:r>
              <a:rPr lang="en-US" sz="2000" b="1" dirty="0">
                <a:latin typeface="Tahoma" charset="0"/>
              </a:rPr>
              <a:t>sensitivity point  </a:t>
            </a:r>
            <a:r>
              <a:rPr lang="en-US" sz="2000" dirty="0">
                <a:latin typeface="Tahoma" charset="0"/>
              </a:rPr>
              <a:t>is a property of the architecture that is critical for a certain quality attribute.</a:t>
            </a:r>
          </a:p>
          <a:p>
            <a:pPr lvl="1"/>
            <a:r>
              <a:rPr lang="en-US" sz="1600" dirty="0">
                <a:latin typeface="Tahoma" charset="0"/>
              </a:rPr>
              <a:t> For example, the possibility to undo user actions critically affects the usability of our library system, and this property therefore is a sensitivity point with respect to usability. At the same time, this decision also is a sensitivity point with respect to performance. </a:t>
            </a:r>
          </a:p>
          <a:p>
            <a:pPr lvl="1"/>
            <a:endParaRPr lang="en-US" sz="1600" dirty="0">
              <a:latin typeface="Tahoma" charset="0"/>
            </a:endParaRPr>
          </a:p>
          <a:p>
            <a:r>
              <a:rPr lang="en-US" sz="2000" dirty="0">
                <a:latin typeface="Tahoma" charset="0"/>
              </a:rPr>
              <a:t>If a decision is a sensitivity point for more than one quality attribute, it is called </a:t>
            </a:r>
            <a:r>
              <a:rPr lang="en-US" sz="2000" b="1" dirty="0">
                <a:latin typeface="Tahoma" charset="0"/>
              </a:rPr>
              <a:t>a tradeoff </a:t>
            </a:r>
            <a:r>
              <a:rPr lang="en-US" sz="2000" b="1" dirty="0" smtClean="0">
                <a:latin typeface="Tahoma" charset="0"/>
              </a:rPr>
              <a:t>point</a:t>
            </a:r>
            <a:r>
              <a:rPr lang="en-US" sz="2000" dirty="0" smtClean="0">
                <a:latin typeface="Tahoma" charset="0"/>
              </a:rPr>
              <a:t>.</a:t>
            </a:r>
            <a:endParaRPr lang="en-US" sz="2000" dirty="0">
              <a:latin typeface="Tahoma" charset="0"/>
            </a:endParaRPr>
          </a:p>
          <a:p>
            <a:r>
              <a:rPr lang="en-US" sz="2000" dirty="0">
                <a:latin typeface="Tahoma" charset="0"/>
              </a:rPr>
              <a:t> If performance is of utmost importance, the decision to include an undo facility may be a </a:t>
            </a:r>
            <a:r>
              <a:rPr lang="en-US" sz="2000" b="1" dirty="0" smtClean="0">
                <a:latin typeface="Tahoma" charset="0"/>
              </a:rPr>
              <a:t>risk</a:t>
            </a:r>
            <a:r>
              <a:rPr lang="en-US" sz="2000" dirty="0" smtClean="0">
                <a:latin typeface="Tahoma" charset="0"/>
              </a:rPr>
              <a:t>. </a:t>
            </a:r>
            <a:r>
              <a:rPr lang="en-US" sz="2000" dirty="0">
                <a:latin typeface="Tahoma" charset="0"/>
              </a:rPr>
              <a:t>If this decision is not critical, it is a </a:t>
            </a:r>
            <a:r>
              <a:rPr lang="en-US" sz="2000" dirty="0" smtClean="0">
                <a:latin typeface="Tahoma" charset="0"/>
              </a:rPr>
              <a:t>non-risk.</a:t>
            </a:r>
            <a:endParaRPr lang="en-US" sz="2000" dirty="0">
              <a:latin typeface="Tahoma" charset="0"/>
            </a:endParaRPr>
          </a:p>
        </p:txBody>
      </p:sp>
    </p:spTree>
    <p:extLst>
      <p:ext uri="{BB962C8B-B14F-4D97-AF65-F5344CB8AC3E}">
        <p14:creationId xmlns:p14="http://schemas.microsoft.com/office/powerpoint/2010/main" val="282911029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4863" y="533401"/>
            <a:ext cx="7332049" cy="58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itle 1"/>
          <p:cNvSpPr>
            <a:spLocks noGrp="1"/>
          </p:cNvSpPr>
          <p:nvPr>
            <p:ph type="title"/>
          </p:nvPr>
        </p:nvSpPr>
        <p:spPr>
          <a:xfrm>
            <a:off x="685800" y="44450"/>
            <a:ext cx="7772400" cy="1143000"/>
          </a:xfrm>
        </p:spPr>
        <p:txBody>
          <a:bodyPr/>
          <a:lstStyle/>
          <a:p>
            <a:r>
              <a:rPr lang="en-US" dirty="0">
                <a:latin typeface="Arial"/>
                <a:cs typeface="Arial"/>
              </a:rPr>
              <a:t>Utility Tree</a:t>
            </a:r>
          </a:p>
        </p:txBody>
      </p:sp>
    </p:spTree>
    <p:extLst>
      <p:ext uri="{BB962C8B-B14F-4D97-AF65-F5344CB8AC3E}">
        <p14:creationId xmlns:p14="http://schemas.microsoft.com/office/powerpoint/2010/main" val="8682288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grpSp>
        <p:nvGrpSpPr>
          <p:cNvPr id="45" name="Group 44"/>
          <p:cNvGrpSpPr/>
          <p:nvPr/>
        </p:nvGrpSpPr>
        <p:grpSpPr>
          <a:xfrm>
            <a:off x="195818" y="22340"/>
            <a:ext cx="9416742" cy="6687670"/>
            <a:chOff x="195818" y="22340"/>
            <a:chExt cx="9416742" cy="6687670"/>
          </a:xfrm>
        </p:grpSpPr>
        <p:sp>
          <p:nvSpPr>
            <p:cNvPr id="2" name="TextBox 1"/>
            <p:cNvSpPr txBox="1"/>
            <p:nvPr/>
          </p:nvSpPr>
          <p:spPr>
            <a:xfrm>
              <a:off x="195818" y="3048724"/>
              <a:ext cx="936975" cy="830997"/>
            </a:xfrm>
            <a:prstGeom prst="rect">
              <a:avLst/>
            </a:prstGeom>
            <a:noFill/>
          </p:spPr>
          <p:txBody>
            <a:bodyPr wrap="none" rtlCol="0">
              <a:spAutoFit/>
            </a:bodyPr>
            <a:lstStyle/>
            <a:p>
              <a:r>
                <a:rPr lang="en-US" dirty="0" smtClean="0"/>
                <a:t>DICE </a:t>
              </a:r>
              <a:br>
                <a:rPr lang="en-US" dirty="0" smtClean="0"/>
              </a:br>
              <a:r>
                <a:rPr lang="en-US" dirty="0" smtClean="0"/>
                <a:t>Utility</a:t>
              </a:r>
              <a:endParaRPr lang="en-US" dirty="0"/>
            </a:p>
          </p:txBody>
        </p:sp>
        <p:sp>
          <p:nvSpPr>
            <p:cNvPr id="3" name="Left Bracket 2"/>
            <p:cNvSpPr/>
            <p:nvPr/>
          </p:nvSpPr>
          <p:spPr bwMode="auto">
            <a:xfrm>
              <a:off x="1475656" y="548680"/>
              <a:ext cx="432048" cy="5472608"/>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6" name="Straight Connector 5"/>
            <p:cNvCxnSpPr/>
            <p:nvPr/>
          </p:nvCxnSpPr>
          <p:spPr bwMode="auto">
            <a:xfrm flipH="1">
              <a:off x="1187624"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p:cNvSpPr txBox="1"/>
            <p:nvPr/>
          </p:nvSpPr>
          <p:spPr>
            <a:xfrm>
              <a:off x="1907704" y="395372"/>
              <a:ext cx="2186078" cy="369332"/>
            </a:xfrm>
            <a:prstGeom prst="rect">
              <a:avLst/>
            </a:prstGeom>
            <a:noFill/>
          </p:spPr>
          <p:txBody>
            <a:bodyPr wrap="none" rtlCol="0">
              <a:spAutoFit/>
            </a:bodyPr>
            <a:lstStyle/>
            <a:p>
              <a:r>
                <a:rPr lang="en-US" sz="1800" dirty="0" smtClean="0"/>
                <a:t>DevOps-Readiness</a:t>
              </a:r>
              <a:endParaRPr lang="en-US" sz="1800" dirty="0"/>
            </a:p>
          </p:txBody>
        </p:sp>
        <p:sp>
          <p:nvSpPr>
            <p:cNvPr id="8" name="TextBox 7"/>
            <p:cNvSpPr txBox="1"/>
            <p:nvPr/>
          </p:nvSpPr>
          <p:spPr>
            <a:xfrm>
              <a:off x="1907704" y="1259468"/>
              <a:ext cx="1403412" cy="369332"/>
            </a:xfrm>
            <a:prstGeom prst="rect">
              <a:avLst/>
            </a:prstGeom>
            <a:noFill/>
          </p:spPr>
          <p:txBody>
            <a:bodyPr wrap="none" rtlCol="0">
              <a:spAutoFit/>
            </a:bodyPr>
            <a:lstStyle/>
            <a:p>
              <a:r>
                <a:rPr lang="en-US" sz="1800" dirty="0" smtClean="0"/>
                <a:t>Extensibility</a:t>
              </a:r>
              <a:endParaRPr lang="en-US" sz="1800" dirty="0"/>
            </a:p>
          </p:txBody>
        </p:sp>
        <p:cxnSp>
          <p:nvCxnSpPr>
            <p:cNvPr id="12" name="Straight Connector 11"/>
            <p:cNvCxnSpPr/>
            <p:nvPr/>
          </p:nvCxnSpPr>
          <p:spPr bwMode="auto">
            <a:xfrm flipH="1">
              <a:off x="1475656" y="1484784"/>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H="1">
              <a:off x="1475656" y="242088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1907704" y="2123564"/>
              <a:ext cx="1429222" cy="369332"/>
            </a:xfrm>
            <a:prstGeom prst="rect">
              <a:avLst/>
            </a:prstGeom>
            <a:noFill/>
          </p:spPr>
          <p:txBody>
            <a:bodyPr wrap="none" rtlCol="0">
              <a:spAutoFit/>
            </a:bodyPr>
            <a:lstStyle/>
            <a:p>
              <a:r>
                <a:rPr lang="en-US" sz="1800" dirty="0" smtClean="0"/>
                <a:t>Ease-of-use</a:t>
              </a:r>
              <a:endParaRPr lang="en-US" sz="1800" dirty="0"/>
            </a:p>
          </p:txBody>
        </p:sp>
        <p:cxnSp>
          <p:nvCxnSpPr>
            <p:cNvPr id="16" name="Straight Connector 15"/>
            <p:cNvCxnSpPr/>
            <p:nvPr/>
          </p:nvCxnSpPr>
          <p:spPr bwMode="auto">
            <a:xfrm flipH="1">
              <a:off x="1475656"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1907704" y="3203684"/>
              <a:ext cx="1762735" cy="369332"/>
            </a:xfrm>
            <a:prstGeom prst="rect">
              <a:avLst/>
            </a:prstGeom>
            <a:noFill/>
          </p:spPr>
          <p:txBody>
            <a:bodyPr wrap="none" rtlCol="0">
              <a:spAutoFit/>
            </a:bodyPr>
            <a:lstStyle/>
            <a:p>
              <a:r>
                <a:rPr lang="en-US" sz="1800" dirty="0" smtClean="0"/>
                <a:t>Generalizability</a:t>
              </a:r>
              <a:endParaRPr lang="en-US" sz="1800" dirty="0"/>
            </a:p>
          </p:txBody>
        </p:sp>
        <p:sp>
          <p:nvSpPr>
            <p:cNvPr id="18" name="TextBox 17"/>
            <p:cNvSpPr txBox="1"/>
            <p:nvPr/>
          </p:nvSpPr>
          <p:spPr>
            <a:xfrm>
              <a:off x="1867861" y="4283804"/>
              <a:ext cx="2344099" cy="369332"/>
            </a:xfrm>
            <a:prstGeom prst="rect">
              <a:avLst/>
            </a:prstGeom>
            <a:noFill/>
          </p:spPr>
          <p:txBody>
            <a:bodyPr wrap="none" rtlCol="0">
              <a:spAutoFit/>
            </a:bodyPr>
            <a:lstStyle/>
            <a:p>
              <a:r>
                <a:rPr lang="en-US" sz="1800" dirty="0" smtClean="0"/>
                <a:t>Implementation-Time</a:t>
              </a:r>
              <a:endParaRPr lang="en-US" sz="1800" dirty="0"/>
            </a:p>
          </p:txBody>
        </p:sp>
        <p:cxnSp>
          <p:nvCxnSpPr>
            <p:cNvPr id="19" name="Straight Connector 18"/>
            <p:cNvCxnSpPr/>
            <p:nvPr/>
          </p:nvCxnSpPr>
          <p:spPr bwMode="auto">
            <a:xfrm flipH="1">
              <a:off x="1475656" y="4509120"/>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1475656" y="53012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p:cNvSpPr txBox="1"/>
            <p:nvPr/>
          </p:nvSpPr>
          <p:spPr>
            <a:xfrm>
              <a:off x="1835696" y="5075892"/>
              <a:ext cx="1210901" cy="369332"/>
            </a:xfrm>
            <a:prstGeom prst="rect">
              <a:avLst/>
            </a:prstGeom>
            <a:noFill/>
          </p:spPr>
          <p:txBody>
            <a:bodyPr wrap="none" rtlCol="0">
              <a:spAutoFit/>
            </a:bodyPr>
            <a:lstStyle/>
            <a:p>
              <a:r>
                <a:rPr lang="en-US" sz="1800" dirty="0" smtClean="0"/>
                <a:t>Feasibility</a:t>
              </a:r>
              <a:endParaRPr lang="en-US" sz="1800" dirty="0"/>
            </a:p>
          </p:txBody>
        </p:sp>
        <p:sp>
          <p:nvSpPr>
            <p:cNvPr id="23" name="TextBox 22"/>
            <p:cNvSpPr txBox="1"/>
            <p:nvPr/>
          </p:nvSpPr>
          <p:spPr>
            <a:xfrm>
              <a:off x="1861367" y="5805264"/>
              <a:ext cx="1852453" cy="369332"/>
            </a:xfrm>
            <a:prstGeom prst="rect">
              <a:avLst/>
            </a:prstGeom>
            <a:noFill/>
          </p:spPr>
          <p:txBody>
            <a:bodyPr wrap="none" rtlCol="0">
              <a:spAutoFit/>
            </a:bodyPr>
            <a:lstStyle/>
            <a:p>
              <a:r>
                <a:rPr lang="en-US" sz="1800" dirty="0" smtClean="0"/>
                <a:t>SME-Readiness</a:t>
              </a:r>
              <a:endParaRPr lang="en-US" sz="1800" dirty="0"/>
            </a:p>
          </p:txBody>
        </p:sp>
        <p:sp>
          <p:nvSpPr>
            <p:cNvPr id="13" name="Left Bracket 12"/>
            <p:cNvSpPr/>
            <p:nvPr/>
          </p:nvSpPr>
          <p:spPr bwMode="auto">
            <a:xfrm>
              <a:off x="4211960" y="2606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1" name="TextBox 20"/>
            <p:cNvSpPr txBox="1"/>
            <p:nvPr/>
          </p:nvSpPr>
          <p:spPr>
            <a:xfrm>
              <a:off x="4355976" y="44624"/>
              <a:ext cx="1364977" cy="461665"/>
            </a:xfrm>
            <a:prstGeom prst="rect">
              <a:avLst/>
            </a:prstGeom>
            <a:noFill/>
          </p:spPr>
          <p:txBody>
            <a:bodyPr wrap="none" rtlCol="0">
              <a:spAutoFit/>
            </a:bodyPr>
            <a:lstStyle/>
            <a:p>
              <a:r>
                <a:rPr lang="en-US" sz="1200" dirty="0" smtClean="0"/>
                <a:t>Part of a DevOps </a:t>
              </a:r>
              <a:br>
                <a:rPr lang="en-US" sz="1200" dirty="0" smtClean="0"/>
              </a:br>
              <a:r>
                <a:rPr lang="en-US" sz="1200" dirty="0" smtClean="0"/>
                <a:t>Tool-Chain</a:t>
              </a:r>
              <a:endParaRPr lang="en-US" sz="1200" dirty="0"/>
            </a:p>
          </p:txBody>
        </p:sp>
        <p:sp>
          <p:nvSpPr>
            <p:cNvPr id="26" name="TextBox 25"/>
            <p:cNvSpPr txBox="1"/>
            <p:nvPr/>
          </p:nvSpPr>
          <p:spPr>
            <a:xfrm>
              <a:off x="4355976" y="620688"/>
              <a:ext cx="1176900" cy="461665"/>
            </a:xfrm>
            <a:prstGeom prst="rect">
              <a:avLst/>
            </a:prstGeom>
            <a:noFill/>
          </p:spPr>
          <p:txBody>
            <a:bodyPr wrap="none" rtlCol="0">
              <a:spAutoFit/>
            </a:bodyPr>
            <a:lstStyle/>
            <a:p>
              <a:r>
                <a:rPr lang="en-US" sz="1200" dirty="0" smtClean="0"/>
                <a:t>Easily extends </a:t>
              </a:r>
              <a:br>
                <a:rPr lang="en-US" sz="1200" dirty="0" smtClean="0"/>
              </a:br>
              <a:r>
                <a:rPr lang="en-US" sz="1200" dirty="0" smtClean="0"/>
                <a:t>DevOps tools</a:t>
              </a:r>
              <a:endParaRPr lang="en-US" sz="1200" dirty="0"/>
            </a:p>
          </p:txBody>
        </p:sp>
        <p:sp>
          <p:nvSpPr>
            <p:cNvPr id="27" name="Left Bracket 26"/>
            <p:cNvSpPr/>
            <p:nvPr/>
          </p:nvSpPr>
          <p:spPr bwMode="auto">
            <a:xfrm>
              <a:off x="3347864" y="1196752"/>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3491880" y="980728"/>
              <a:ext cx="843425" cy="461665"/>
            </a:xfrm>
            <a:prstGeom prst="rect">
              <a:avLst/>
            </a:prstGeom>
            <a:noFill/>
          </p:spPr>
          <p:txBody>
            <a:bodyPr wrap="none" rtlCol="0">
              <a:spAutoFit/>
            </a:bodyPr>
            <a:lstStyle/>
            <a:p>
              <a:r>
                <a:rPr lang="en-US" sz="1200" dirty="0" smtClean="0"/>
                <a:t>Feature</a:t>
              </a:r>
              <a:br>
                <a:rPr lang="en-US" sz="1200" dirty="0" smtClean="0"/>
              </a:br>
              <a:r>
                <a:rPr lang="en-US" sz="1200" dirty="0" smtClean="0"/>
                <a:t>extension</a:t>
              </a:r>
              <a:endParaRPr lang="en-US" sz="1200" dirty="0"/>
            </a:p>
          </p:txBody>
        </p:sp>
        <p:sp>
          <p:nvSpPr>
            <p:cNvPr id="29" name="TextBox 28"/>
            <p:cNvSpPr txBox="1"/>
            <p:nvPr/>
          </p:nvSpPr>
          <p:spPr>
            <a:xfrm>
              <a:off x="3491880" y="1484784"/>
              <a:ext cx="1219805" cy="461665"/>
            </a:xfrm>
            <a:prstGeom prst="rect">
              <a:avLst/>
            </a:prstGeom>
            <a:noFill/>
          </p:spPr>
          <p:txBody>
            <a:bodyPr wrap="none" rtlCol="0">
              <a:spAutoFit/>
            </a:bodyPr>
            <a:lstStyle/>
            <a:p>
              <a:r>
                <a:rPr lang="en-US" sz="1200" dirty="0" smtClean="0"/>
                <a:t>Methodological</a:t>
              </a:r>
              <a:br>
                <a:rPr lang="en-US" sz="1200" dirty="0" smtClean="0"/>
              </a:br>
              <a:r>
                <a:rPr lang="en-US" sz="1200" dirty="0" smtClean="0"/>
                <a:t>extension</a:t>
              </a:r>
              <a:endParaRPr lang="en-US" sz="1200" dirty="0"/>
            </a:p>
          </p:txBody>
        </p:sp>
        <p:sp>
          <p:nvSpPr>
            <p:cNvPr id="32" name="Left Bracket 31"/>
            <p:cNvSpPr/>
            <p:nvPr/>
          </p:nvSpPr>
          <p:spPr bwMode="auto">
            <a:xfrm>
              <a:off x="3347864" y="20608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3" name="TextBox 32"/>
            <p:cNvSpPr txBox="1"/>
            <p:nvPr/>
          </p:nvSpPr>
          <p:spPr>
            <a:xfrm>
              <a:off x="3419872" y="1887215"/>
              <a:ext cx="1377300" cy="461665"/>
            </a:xfrm>
            <a:prstGeom prst="rect">
              <a:avLst/>
            </a:prstGeom>
            <a:noFill/>
          </p:spPr>
          <p:txBody>
            <a:bodyPr wrap="none" rtlCol="0">
              <a:spAutoFit/>
            </a:bodyPr>
            <a:lstStyle/>
            <a:p>
              <a:r>
                <a:rPr lang="en-US" sz="1200" dirty="0" smtClean="0"/>
                <a:t>Friendly to</a:t>
              </a:r>
              <a:br>
                <a:rPr lang="en-US" sz="1200" dirty="0" smtClean="0"/>
              </a:br>
              <a:r>
                <a:rPr lang="en-US" sz="1200" dirty="0" smtClean="0"/>
                <a:t>IT-Agnostic users</a:t>
              </a:r>
              <a:endParaRPr lang="en-US" sz="1200" dirty="0"/>
            </a:p>
          </p:txBody>
        </p:sp>
        <p:sp>
          <p:nvSpPr>
            <p:cNvPr id="34" name="TextBox 33"/>
            <p:cNvSpPr txBox="1"/>
            <p:nvPr/>
          </p:nvSpPr>
          <p:spPr>
            <a:xfrm>
              <a:off x="3419872" y="2420888"/>
              <a:ext cx="1459053" cy="461665"/>
            </a:xfrm>
            <a:prstGeom prst="rect">
              <a:avLst/>
            </a:prstGeom>
            <a:noFill/>
          </p:spPr>
          <p:txBody>
            <a:bodyPr wrap="none" rtlCol="0">
              <a:spAutoFit/>
            </a:bodyPr>
            <a:lstStyle/>
            <a:p>
              <a:r>
                <a:rPr lang="en-US" sz="1200" dirty="0" smtClean="0"/>
                <a:t>Customizable user</a:t>
              </a:r>
              <a:br>
                <a:rPr lang="en-US" sz="1200" dirty="0" smtClean="0"/>
              </a:br>
              <a:r>
                <a:rPr lang="en-US" sz="1200" dirty="0" smtClean="0"/>
                <a:t>experience</a:t>
              </a:r>
              <a:endParaRPr lang="en-US" sz="1200" dirty="0"/>
            </a:p>
          </p:txBody>
        </p:sp>
        <p:sp>
          <p:nvSpPr>
            <p:cNvPr id="35" name="Left Bracket 34"/>
            <p:cNvSpPr/>
            <p:nvPr/>
          </p:nvSpPr>
          <p:spPr bwMode="auto">
            <a:xfrm>
              <a:off x="3635896" y="314096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6" name="TextBox 35"/>
            <p:cNvSpPr txBox="1"/>
            <p:nvPr/>
          </p:nvSpPr>
          <p:spPr>
            <a:xfrm>
              <a:off x="3707904" y="2967335"/>
              <a:ext cx="1647431"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architecture additions</a:t>
              </a:r>
              <a:endParaRPr lang="en-US" sz="1200" dirty="0"/>
            </a:p>
          </p:txBody>
        </p:sp>
        <p:sp>
          <p:nvSpPr>
            <p:cNvPr id="37" name="TextBox 36"/>
            <p:cNvSpPr txBox="1"/>
            <p:nvPr/>
          </p:nvSpPr>
          <p:spPr>
            <a:xfrm>
              <a:off x="3707904" y="3501008"/>
              <a:ext cx="1878339"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multiple usage scenarios</a:t>
              </a:r>
              <a:endParaRPr lang="en-US" sz="1200" dirty="0"/>
            </a:p>
          </p:txBody>
        </p:sp>
        <p:sp>
          <p:nvSpPr>
            <p:cNvPr id="38" name="Left Bracket 37"/>
            <p:cNvSpPr/>
            <p:nvPr/>
          </p:nvSpPr>
          <p:spPr bwMode="auto">
            <a:xfrm>
              <a:off x="4139952" y="425070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TextBox 38"/>
            <p:cNvSpPr txBox="1"/>
            <p:nvPr/>
          </p:nvSpPr>
          <p:spPr>
            <a:xfrm>
              <a:off x="4211960" y="4077072"/>
              <a:ext cx="2434305" cy="461665"/>
            </a:xfrm>
            <a:prstGeom prst="rect">
              <a:avLst/>
            </a:prstGeom>
            <a:noFill/>
          </p:spPr>
          <p:txBody>
            <a:bodyPr wrap="none" rtlCol="0">
              <a:spAutoFit/>
            </a:bodyPr>
            <a:lstStyle/>
            <a:p>
              <a:r>
                <a:rPr lang="en-US" sz="1200" dirty="0" smtClean="0"/>
                <a:t>Solution is readily implementable</a:t>
              </a:r>
              <a:br>
                <a:rPr lang="en-US" sz="1200" dirty="0" smtClean="0"/>
              </a:br>
              <a:r>
                <a:rPr lang="en-US" sz="1200" dirty="0" err="1" smtClean="0"/>
                <a:t>W.o</a:t>
              </a:r>
              <a:r>
                <a:rPr lang="en-US" sz="1200" dirty="0" smtClean="0"/>
                <a:t>. any tech. re-skilling</a:t>
              </a:r>
              <a:endParaRPr lang="en-US" sz="1200" dirty="0"/>
            </a:p>
          </p:txBody>
        </p:sp>
        <p:sp>
          <p:nvSpPr>
            <p:cNvPr id="40" name="TextBox 39"/>
            <p:cNvSpPr txBox="1"/>
            <p:nvPr/>
          </p:nvSpPr>
          <p:spPr>
            <a:xfrm>
              <a:off x="4211960" y="4610745"/>
              <a:ext cx="2277486" cy="461665"/>
            </a:xfrm>
            <a:prstGeom prst="rect">
              <a:avLst/>
            </a:prstGeom>
            <a:noFill/>
          </p:spPr>
          <p:txBody>
            <a:bodyPr wrap="none" rtlCol="0">
              <a:spAutoFit/>
            </a:bodyPr>
            <a:lstStyle/>
            <a:p>
              <a:r>
                <a:rPr lang="en-US" sz="1200" dirty="0" smtClean="0"/>
                <a:t>Solution is time efficient for the </a:t>
              </a:r>
              <a:br>
                <a:rPr lang="en-US" sz="1200" dirty="0" smtClean="0"/>
              </a:br>
              <a:r>
                <a:rPr lang="en-US" sz="1200" dirty="0" smtClean="0"/>
                <a:t>DICE consortium</a:t>
              </a:r>
              <a:endParaRPr lang="en-US" sz="1200" dirty="0"/>
            </a:p>
          </p:txBody>
        </p:sp>
        <p:sp>
          <p:nvSpPr>
            <p:cNvPr id="41" name="Left Bracket 40"/>
            <p:cNvSpPr/>
            <p:nvPr/>
          </p:nvSpPr>
          <p:spPr bwMode="auto">
            <a:xfrm>
              <a:off x="3635896" y="569086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2" name="TextBox 41"/>
            <p:cNvSpPr txBox="1"/>
            <p:nvPr/>
          </p:nvSpPr>
          <p:spPr>
            <a:xfrm>
              <a:off x="3707904" y="5517232"/>
              <a:ext cx="2232248" cy="461665"/>
            </a:xfrm>
            <a:prstGeom prst="rect">
              <a:avLst/>
            </a:prstGeom>
            <a:noFill/>
          </p:spPr>
          <p:txBody>
            <a:bodyPr wrap="square" rtlCol="0">
              <a:spAutoFit/>
            </a:bodyPr>
            <a:lstStyle/>
            <a:p>
              <a:r>
                <a:rPr lang="en-US" sz="1200" dirty="0" smtClean="0"/>
                <a:t>Solution accommodates SME limited resources and skills</a:t>
              </a:r>
              <a:endParaRPr lang="en-US" sz="1200" dirty="0"/>
            </a:p>
          </p:txBody>
        </p:sp>
        <p:sp>
          <p:nvSpPr>
            <p:cNvPr id="43" name="TextBox 42"/>
            <p:cNvSpPr txBox="1"/>
            <p:nvPr/>
          </p:nvSpPr>
          <p:spPr>
            <a:xfrm>
              <a:off x="3707904" y="6050905"/>
              <a:ext cx="2448272" cy="461665"/>
            </a:xfrm>
            <a:prstGeom prst="rect">
              <a:avLst/>
            </a:prstGeom>
            <a:noFill/>
          </p:spPr>
          <p:txBody>
            <a:bodyPr wrap="square" rtlCol="0">
              <a:spAutoFit/>
            </a:bodyPr>
            <a:lstStyle/>
            <a:p>
              <a:r>
                <a:rPr lang="en-US" sz="1200" dirty="0" smtClean="0"/>
                <a:t>Solution is efficient and effective on small infrastructures</a:t>
              </a:r>
              <a:endParaRPr lang="en-US" sz="1200" dirty="0"/>
            </a:p>
          </p:txBody>
        </p:sp>
        <p:sp>
          <p:nvSpPr>
            <p:cNvPr id="24" name="TextBox 23"/>
            <p:cNvSpPr txBox="1"/>
            <p:nvPr/>
          </p:nvSpPr>
          <p:spPr>
            <a:xfrm>
              <a:off x="5652120" y="223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6" name="TextBox 45"/>
            <p:cNvSpPr txBox="1"/>
            <p:nvPr/>
          </p:nvSpPr>
          <p:spPr>
            <a:xfrm>
              <a:off x="6012160" y="22340"/>
              <a:ext cx="2880320" cy="461665"/>
            </a:xfrm>
            <a:prstGeom prst="rect">
              <a:avLst/>
            </a:prstGeom>
            <a:noFill/>
          </p:spPr>
          <p:txBody>
            <a:bodyPr wrap="square" rtlCol="0">
              <a:spAutoFit/>
            </a:bodyPr>
            <a:lstStyle/>
            <a:p>
              <a:r>
                <a:rPr lang="en-US" sz="1200" dirty="0" smtClean="0"/>
                <a:t>Architecture effortlessly integrates with </a:t>
              </a:r>
              <a:r>
                <a:rPr lang="en-US" sz="1200" dirty="0" err="1" smtClean="0"/>
                <a:t>Tasktop</a:t>
              </a:r>
              <a:r>
                <a:rPr lang="en-US" sz="1200" dirty="0" smtClean="0"/>
                <a:t> technologies</a:t>
              </a:r>
              <a:endParaRPr lang="en-US" sz="1200" dirty="0"/>
            </a:p>
          </p:txBody>
        </p:sp>
        <p:sp>
          <p:nvSpPr>
            <p:cNvPr id="47" name="TextBox 46"/>
            <p:cNvSpPr txBox="1"/>
            <p:nvPr/>
          </p:nvSpPr>
          <p:spPr>
            <a:xfrm>
              <a:off x="5364088" y="636481"/>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8" name="TextBox 47"/>
            <p:cNvSpPr txBox="1"/>
            <p:nvPr/>
          </p:nvSpPr>
          <p:spPr>
            <a:xfrm>
              <a:off x="6047373" y="735087"/>
              <a:ext cx="184666" cy="461665"/>
            </a:xfrm>
            <a:prstGeom prst="rect">
              <a:avLst/>
            </a:prstGeom>
            <a:noFill/>
          </p:spPr>
          <p:txBody>
            <a:bodyPr wrap="none" rtlCol="0">
              <a:spAutoFit/>
            </a:bodyPr>
            <a:lstStyle/>
            <a:p>
              <a:endParaRPr lang="en-US" dirty="0"/>
            </a:p>
          </p:txBody>
        </p:sp>
        <p:sp>
          <p:nvSpPr>
            <p:cNvPr id="49" name="TextBox 48"/>
            <p:cNvSpPr txBox="1"/>
            <p:nvPr/>
          </p:nvSpPr>
          <p:spPr>
            <a:xfrm>
              <a:off x="5724128" y="636481"/>
              <a:ext cx="2880320" cy="461665"/>
            </a:xfrm>
            <a:prstGeom prst="rect">
              <a:avLst/>
            </a:prstGeom>
            <a:noFill/>
          </p:spPr>
          <p:txBody>
            <a:bodyPr wrap="square" rtlCol="0">
              <a:spAutoFit/>
            </a:bodyPr>
            <a:lstStyle/>
            <a:p>
              <a:r>
                <a:rPr lang="en-US" sz="1200" dirty="0" smtClean="0"/>
                <a:t>Architecture </a:t>
              </a:r>
              <a:r>
                <a:rPr lang="en-US" sz="1200" dirty="0"/>
                <a:t>effortlessly </a:t>
              </a:r>
              <a:r>
                <a:rPr lang="en-US" sz="1200" dirty="0" smtClean="0"/>
                <a:t>integrates with JIRA, </a:t>
              </a:r>
              <a:r>
                <a:rPr lang="en-US" sz="1200" dirty="0" err="1" smtClean="0"/>
                <a:t>BugZilla</a:t>
              </a:r>
              <a:endParaRPr lang="en-US" sz="1200" dirty="0"/>
            </a:p>
          </p:txBody>
        </p:sp>
        <p:sp>
          <p:nvSpPr>
            <p:cNvPr id="52" name="TextBox 51"/>
            <p:cNvSpPr txBox="1"/>
            <p:nvPr/>
          </p:nvSpPr>
          <p:spPr>
            <a:xfrm>
              <a:off x="4211960" y="1052736"/>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3" name="TextBox 52"/>
            <p:cNvSpPr txBox="1"/>
            <p:nvPr/>
          </p:nvSpPr>
          <p:spPr>
            <a:xfrm>
              <a:off x="4967253" y="1079334"/>
              <a:ext cx="184666" cy="461665"/>
            </a:xfrm>
            <a:prstGeom prst="rect">
              <a:avLst/>
            </a:prstGeom>
            <a:noFill/>
          </p:spPr>
          <p:txBody>
            <a:bodyPr wrap="none" rtlCol="0">
              <a:spAutoFit/>
            </a:bodyPr>
            <a:lstStyle/>
            <a:p>
              <a:endParaRPr lang="en-US" dirty="0"/>
            </a:p>
          </p:txBody>
        </p:sp>
        <p:sp>
          <p:nvSpPr>
            <p:cNvPr id="54" name="TextBox 53"/>
            <p:cNvSpPr txBox="1"/>
            <p:nvPr/>
          </p:nvSpPr>
          <p:spPr>
            <a:xfrm>
              <a:off x="4572000" y="1052736"/>
              <a:ext cx="3528392" cy="461665"/>
            </a:xfrm>
            <a:prstGeom prst="rect">
              <a:avLst/>
            </a:prstGeom>
            <a:noFill/>
          </p:spPr>
          <p:txBody>
            <a:bodyPr wrap="square" rtlCol="0">
              <a:spAutoFit/>
            </a:bodyPr>
            <a:lstStyle/>
            <a:p>
              <a:r>
                <a:rPr lang="en-US" sz="1200" dirty="0" smtClean="0"/>
                <a:t>Architecture is effortlessly extended with man-in-the-middle version control DBs</a:t>
              </a:r>
              <a:endParaRPr lang="en-US" sz="1200" dirty="0"/>
            </a:p>
          </p:txBody>
        </p:sp>
        <p:sp>
          <p:nvSpPr>
            <p:cNvPr id="55" name="TextBox 54"/>
            <p:cNvSpPr txBox="1"/>
            <p:nvPr/>
          </p:nvSpPr>
          <p:spPr>
            <a:xfrm>
              <a:off x="4572000" y="148478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6" name="TextBox 55"/>
            <p:cNvSpPr txBox="1"/>
            <p:nvPr/>
          </p:nvSpPr>
          <p:spPr>
            <a:xfrm>
              <a:off x="4932040" y="1484784"/>
              <a:ext cx="3528392" cy="461665"/>
            </a:xfrm>
            <a:prstGeom prst="rect">
              <a:avLst/>
            </a:prstGeom>
            <a:noFill/>
          </p:spPr>
          <p:txBody>
            <a:bodyPr wrap="square" rtlCol="0">
              <a:spAutoFit/>
            </a:bodyPr>
            <a:lstStyle/>
            <a:p>
              <a:r>
                <a:rPr lang="en-US" sz="1200" dirty="0" smtClean="0"/>
                <a:t>Architecture effortlessly accommodates extensibility and rapid prototyping</a:t>
              </a:r>
              <a:endParaRPr lang="en-US" sz="1200" dirty="0"/>
            </a:p>
          </p:txBody>
        </p:sp>
        <p:sp>
          <p:nvSpPr>
            <p:cNvPr id="57" name="TextBox 56"/>
            <p:cNvSpPr txBox="1"/>
            <p:nvPr/>
          </p:nvSpPr>
          <p:spPr>
            <a:xfrm>
              <a:off x="4716016" y="19888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8" name="TextBox 57"/>
            <p:cNvSpPr txBox="1"/>
            <p:nvPr/>
          </p:nvSpPr>
          <p:spPr>
            <a:xfrm>
              <a:off x="5076056" y="1988840"/>
              <a:ext cx="3528392" cy="461665"/>
            </a:xfrm>
            <a:prstGeom prst="rect">
              <a:avLst/>
            </a:prstGeom>
            <a:noFill/>
          </p:spPr>
          <p:txBody>
            <a:bodyPr wrap="square" rtlCol="0">
              <a:spAutoFit/>
            </a:bodyPr>
            <a:lstStyle/>
            <a:p>
              <a:r>
                <a:rPr lang="en-US" sz="1200" dirty="0" smtClean="0"/>
                <a:t>Architecture effortlessly accommodates inexperienced or loosely experienced users</a:t>
              </a:r>
              <a:endParaRPr lang="en-US" sz="1200" dirty="0"/>
            </a:p>
          </p:txBody>
        </p:sp>
        <p:sp>
          <p:nvSpPr>
            <p:cNvPr id="59" name="TextBox 58"/>
            <p:cNvSpPr txBox="1"/>
            <p:nvPr/>
          </p:nvSpPr>
          <p:spPr>
            <a:xfrm>
              <a:off x="4716016" y="242088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0" name="TextBox 59"/>
            <p:cNvSpPr txBox="1"/>
            <p:nvPr/>
          </p:nvSpPr>
          <p:spPr>
            <a:xfrm>
              <a:off x="5076056" y="2420888"/>
              <a:ext cx="3888432" cy="461665"/>
            </a:xfrm>
            <a:prstGeom prst="rect">
              <a:avLst/>
            </a:prstGeom>
            <a:noFill/>
          </p:spPr>
          <p:txBody>
            <a:bodyPr wrap="square" rtlCol="0">
              <a:spAutoFit/>
            </a:bodyPr>
            <a:lstStyle/>
            <a:p>
              <a:r>
                <a:rPr lang="en-US" sz="1200" dirty="0" smtClean="0"/>
                <a:t>Architecture effortlessly allows ad-hoc configuration of user-interaction and Level-of-control (</a:t>
              </a:r>
              <a:r>
                <a:rPr lang="en-US" sz="1200" dirty="0" err="1" smtClean="0"/>
                <a:t>LoC</a:t>
              </a:r>
              <a:r>
                <a:rPr lang="en-US" sz="1200" dirty="0" smtClean="0"/>
                <a:t>)</a:t>
              </a:r>
              <a:endParaRPr lang="en-US" sz="1200" dirty="0"/>
            </a:p>
          </p:txBody>
        </p:sp>
        <p:sp>
          <p:nvSpPr>
            <p:cNvPr id="61" name="TextBox 60"/>
            <p:cNvSpPr txBox="1"/>
            <p:nvPr/>
          </p:nvSpPr>
          <p:spPr>
            <a:xfrm>
              <a:off x="5148064" y="292494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2" name="TextBox 61"/>
            <p:cNvSpPr txBox="1"/>
            <p:nvPr/>
          </p:nvSpPr>
          <p:spPr>
            <a:xfrm>
              <a:off x="5508104" y="2924944"/>
              <a:ext cx="3888432" cy="276999"/>
            </a:xfrm>
            <a:prstGeom prst="rect">
              <a:avLst/>
            </a:prstGeom>
            <a:noFill/>
          </p:spPr>
          <p:txBody>
            <a:bodyPr wrap="square" rtlCol="0">
              <a:spAutoFit/>
            </a:bodyPr>
            <a:lstStyle/>
            <a:p>
              <a:r>
                <a:rPr lang="en-US" sz="1200" dirty="0" smtClean="0"/>
                <a:t>Architecture effortlessly allows additional services</a:t>
              </a:r>
              <a:endParaRPr lang="en-US" sz="1200" dirty="0"/>
            </a:p>
          </p:txBody>
        </p:sp>
        <p:sp>
          <p:nvSpPr>
            <p:cNvPr id="63" name="TextBox 62"/>
            <p:cNvSpPr txBox="1"/>
            <p:nvPr/>
          </p:nvSpPr>
          <p:spPr>
            <a:xfrm>
              <a:off x="5364088" y="350100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4" name="TextBox 63"/>
            <p:cNvSpPr txBox="1"/>
            <p:nvPr/>
          </p:nvSpPr>
          <p:spPr>
            <a:xfrm>
              <a:off x="5724128" y="3501008"/>
              <a:ext cx="3888432" cy="276999"/>
            </a:xfrm>
            <a:prstGeom prst="rect">
              <a:avLst/>
            </a:prstGeom>
            <a:noFill/>
          </p:spPr>
          <p:txBody>
            <a:bodyPr wrap="square" rtlCol="0">
              <a:spAutoFit/>
            </a:bodyPr>
            <a:lstStyle/>
            <a:p>
              <a:r>
                <a:rPr lang="en-US" sz="1200" dirty="0" smtClean="0"/>
                <a:t>Architecture effortlessly allows domain refocus</a:t>
              </a:r>
              <a:endParaRPr lang="en-US" sz="1200" dirty="0"/>
            </a:p>
          </p:txBody>
        </p:sp>
        <p:sp>
          <p:nvSpPr>
            <p:cNvPr id="65" name="TextBox 64"/>
            <p:cNvSpPr txBox="1"/>
            <p:nvPr/>
          </p:nvSpPr>
          <p:spPr>
            <a:xfrm>
              <a:off x="6444208" y="4077072"/>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6" name="TextBox 65"/>
            <p:cNvSpPr txBox="1"/>
            <p:nvPr/>
          </p:nvSpPr>
          <p:spPr>
            <a:xfrm>
              <a:off x="6804248" y="4077072"/>
              <a:ext cx="2339752" cy="461665"/>
            </a:xfrm>
            <a:prstGeom prst="rect">
              <a:avLst/>
            </a:prstGeom>
            <a:noFill/>
          </p:spPr>
          <p:txBody>
            <a:bodyPr wrap="square" rtlCol="0">
              <a:spAutoFit/>
            </a:bodyPr>
            <a:lstStyle/>
            <a:p>
              <a:r>
                <a:rPr lang="en-US" sz="1200" dirty="0" smtClean="0"/>
                <a:t>Architecture realization does not require tech. training</a:t>
              </a:r>
              <a:endParaRPr lang="en-US" sz="1200" dirty="0"/>
            </a:p>
          </p:txBody>
        </p:sp>
        <p:sp>
          <p:nvSpPr>
            <p:cNvPr id="67" name="TextBox 66"/>
            <p:cNvSpPr txBox="1"/>
            <p:nvPr/>
          </p:nvSpPr>
          <p:spPr>
            <a:xfrm>
              <a:off x="6300192" y="462351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8" name="TextBox 67"/>
            <p:cNvSpPr txBox="1"/>
            <p:nvPr/>
          </p:nvSpPr>
          <p:spPr>
            <a:xfrm>
              <a:off x="6660232" y="4623519"/>
              <a:ext cx="2339752" cy="461665"/>
            </a:xfrm>
            <a:prstGeom prst="rect">
              <a:avLst/>
            </a:prstGeom>
            <a:noFill/>
          </p:spPr>
          <p:txBody>
            <a:bodyPr wrap="square" rtlCol="0">
              <a:spAutoFit/>
            </a:bodyPr>
            <a:lstStyle/>
            <a:p>
              <a:r>
                <a:rPr lang="en-US" sz="1200" dirty="0" smtClean="0"/>
                <a:t>Architecture realization is within the planned DICE schedule</a:t>
              </a:r>
              <a:endParaRPr lang="en-US" sz="1200" dirty="0"/>
            </a:p>
          </p:txBody>
        </p:sp>
        <p:sp>
          <p:nvSpPr>
            <p:cNvPr id="69" name="TextBox 68"/>
            <p:cNvSpPr txBox="1"/>
            <p:nvPr/>
          </p:nvSpPr>
          <p:spPr>
            <a:xfrm>
              <a:off x="5796136" y="5487615"/>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0" name="TextBox 69"/>
            <p:cNvSpPr txBox="1"/>
            <p:nvPr/>
          </p:nvSpPr>
          <p:spPr>
            <a:xfrm>
              <a:off x="6192688" y="5487615"/>
              <a:ext cx="2915816" cy="461665"/>
            </a:xfrm>
            <a:prstGeom prst="rect">
              <a:avLst/>
            </a:prstGeom>
            <a:noFill/>
          </p:spPr>
          <p:txBody>
            <a:bodyPr wrap="square" rtlCol="0">
              <a:spAutoFit/>
            </a:bodyPr>
            <a:lstStyle/>
            <a:p>
              <a:r>
                <a:rPr lang="en-US" sz="1200" dirty="0" smtClean="0"/>
                <a:t>Architecture can be quickly configured and used by a single person</a:t>
              </a:r>
              <a:endParaRPr lang="en-US" sz="1200" dirty="0"/>
            </a:p>
          </p:txBody>
        </p:sp>
        <p:sp>
          <p:nvSpPr>
            <p:cNvPr id="71" name="TextBox 70"/>
            <p:cNvSpPr txBox="1"/>
            <p:nvPr/>
          </p:nvSpPr>
          <p:spPr>
            <a:xfrm>
              <a:off x="5868144" y="606367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2" name="TextBox 71"/>
            <p:cNvSpPr txBox="1"/>
            <p:nvPr/>
          </p:nvSpPr>
          <p:spPr>
            <a:xfrm>
              <a:off x="6264696" y="6063679"/>
              <a:ext cx="2915816" cy="646331"/>
            </a:xfrm>
            <a:prstGeom prst="rect">
              <a:avLst/>
            </a:prstGeom>
            <a:noFill/>
          </p:spPr>
          <p:txBody>
            <a:bodyPr wrap="square" rtlCol="0">
              <a:spAutoFit/>
            </a:bodyPr>
            <a:lstStyle/>
            <a:p>
              <a:r>
                <a:rPr lang="en-US" sz="1200" dirty="0" smtClean="0"/>
                <a:t>Architecture can be quickly configured and used in BYOD* organizational schemes</a:t>
              </a:r>
              <a:endParaRPr lang="en-US" sz="1200" dirty="0"/>
            </a:p>
          </p:txBody>
        </p:sp>
      </p:grpSp>
      <p:sp>
        <p:nvSpPr>
          <p:cNvPr id="44" name="Rectangle 43"/>
          <p:cNvSpPr/>
          <p:nvPr/>
        </p:nvSpPr>
        <p:spPr bwMode="auto">
          <a:xfrm>
            <a:off x="8604448" y="6597352"/>
            <a:ext cx="539552" cy="2606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08004036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0" y="0"/>
            <a:ext cx="9144000" cy="6858000"/>
          </a:xfrm>
          <a:prstGeom prst="rect">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grpSp>
        <p:nvGrpSpPr>
          <p:cNvPr id="45" name="Group 44"/>
          <p:cNvGrpSpPr/>
          <p:nvPr/>
        </p:nvGrpSpPr>
        <p:grpSpPr>
          <a:xfrm>
            <a:off x="195818" y="22340"/>
            <a:ext cx="8984694" cy="6687670"/>
            <a:chOff x="195818" y="22340"/>
            <a:chExt cx="8984694" cy="6687670"/>
          </a:xfrm>
        </p:grpSpPr>
        <p:sp>
          <p:nvSpPr>
            <p:cNvPr id="2" name="TextBox 1"/>
            <p:cNvSpPr txBox="1"/>
            <p:nvPr/>
          </p:nvSpPr>
          <p:spPr>
            <a:xfrm>
              <a:off x="195818" y="3048724"/>
              <a:ext cx="1022936" cy="1200328"/>
            </a:xfrm>
            <a:prstGeom prst="rect">
              <a:avLst/>
            </a:prstGeom>
            <a:noFill/>
          </p:spPr>
          <p:txBody>
            <a:bodyPr wrap="none" rtlCol="0">
              <a:spAutoFit/>
            </a:bodyPr>
            <a:lstStyle/>
            <a:p>
              <a:r>
                <a:rPr lang="en-US" dirty="0" smtClean="0"/>
                <a:t>DICE </a:t>
              </a:r>
              <a:br>
                <a:rPr lang="en-US" dirty="0" smtClean="0"/>
              </a:br>
              <a:r>
                <a:rPr lang="en-US" dirty="0" smtClean="0"/>
                <a:t>Utility</a:t>
              </a:r>
            </a:p>
            <a:p>
              <a:r>
                <a:rPr lang="en-US" dirty="0" smtClean="0"/>
                <a:t>Opt. 1</a:t>
              </a:r>
              <a:endParaRPr lang="en-US" dirty="0"/>
            </a:p>
          </p:txBody>
        </p:sp>
        <p:sp>
          <p:nvSpPr>
            <p:cNvPr id="3" name="Left Bracket 2"/>
            <p:cNvSpPr/>
            <p:nvPr/>
          </p:nvSpPr>
          <p:spPr bwMode="auto">
            <a:xfrm>
              <a:off x="1475656" y="548680"/>
              <a:ext cx="432048" cy="5472608"/>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6" name="Straight Connector 5"/>
            <p:cNvCxnSpPr/>
            <p:nvPr/>
          </p:nvCxnSpPr>
          <p:spPr bwMode="auto">
            <a:xfrm flipH="1">
              <a:off x="1187624"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p:cNvSpPr txBox="1"/>
            <p:nvPr/>
          </p:nvSpPr>
          <p:spPr>
            <a:xfrm>
              <a:off x="1907704" y="395372"/>
              <a:ext cx="2186078" cy="369332"/>
            </a:xfrm>
            <a:prstGeom prst="rect">
              <a:avLst/>
            </a:prstGeom>
            <a:noFill/>
          </p:spPr>
          <p:txBody>
            <a:bodyPr wrap="none" rtlCol="0">
              <a:spAutoFit/>
            </a:bodyPr>
            <a:lstStyle/>
            <a:p>
              <a:r>
                <a:rPr lang="en-US" sz="1800" dirty="0" smtClean="0"/>
                <a:t>DevOps-Readiness</a:t>
              </a:r>
              <a:endParaRPr lang="en-US" sz="1800" dirty="0"/>
            </a:p>
          </p:txBody>
        </p:sp>
        <p:sp>
          <p:nvSpPr>
            <p:cNvPr id="8" name="TextBox 7"/>
            <p:cNvSpPr txBox="1"/>
            <p:nvPr/>
          </p:nvSpPr>
          <p:spPr>
            <a:xfrm>
              <a:off x="1907704" y="1259468"/>
              <a:ext cx="1403412" cy="369332"/>
            </a:xfrm>
            <a:prstGeom prst="rect">
              <a:avLst/>
            </a:prstGeom>
            <a:noFill/>
          </p:spPr>
          <p:txBody>
            <a:bodyPr wrap="none" rtlCol="0">
              <a:spAutoFit/>
            </a:bodyPr>
            <a:lstStyle/>
            <a:p>
              <a:r>
                <a:rPr lang="en-US" sz="1800" dirty="0" smtClean="0"/>
                <a:t>Extensibility</a:t>
              </a:r>
              <a:endParaRPr lang="en-US" sz="1800" dirty="0"/>
            </a:p>
          </p:txBody>
        </p:sp>
        <p:cxnSp>
          <p:nvCxnSpPr>
            <p:cNvPr id="12" name="Straight Connector 11"/>
            <p:cNvCxnSpPr/>
            <p:nvPr/>
          </p:nvCxnSpPr>
          <p:spPr bwMode="auto">
            <a:xfrm flipH="1">
              <a:off x="1475656" y="1484784"/>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H="1">
              <a:off x="1475656" y="242088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1907704" y="2123564"/>
              <a:ext cx="1429222" cy="369332"/>
            </a:xfrm>
            <a:prstGeom prst="rect">
              <a:avLst/>
            </a:prstGeom>
            <a:noFill/>
          </p:spPr>
          <p:txBody>
            <a:bodyPr wrap="none" rtlCol="0">
              <a:spAutoFit/>
            </a:bodyPr>
            <a:lstStyle/>
            <a:p>
              <a:r>
                <a:rPr lang="en-US" sz="1800" dirty="0" smtClean="0"/>
                <a:t>Ease-of-use</a:t>
              </a:r>
              <a:endParaRPr lang="en-US" sz="1800" dirty="0"/>
            </a:p>
          </p:txBody>
        </p:sp>
        <p:cxnSp>
          <p:nvCxnSpPr>
            <p:cNvPr id="16" name="Straight Connector 15"/>
            <p:cNvCxnSpPr/>
            <p:nvPr/>
          </p:nvCxnSpPr>
          <p:spPr bwMode="auto">
            <a:xfrm flipH="1">
              <a:off x="1475656"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1907704" y="3203684"/>
              <a:ext cx="1762735" cy="369332"/>
            </a:xfrm>
            <a:prstGeom prst="rect">
              <a:avLst/>
            </a:prstGeom>
            <a:noFill/>
          </p:spPr>
          <p:txBody>
            <a:bodyPr wrap="none" rtlCol="0">
              <a:spAutoFit/>
            </a:bodyPr>
            <a:lstStyle/>
            <a:p>
              <a:r>
                <a:rPr lang="en-US" sz="1800" dirty="0" smtClean="0"/>
                <a:t>Generalizability</a:t>
              </a:r>
              <a:endParaRPr lang="en-US" sz="1800" dirty="0"/>
            </a:p>
          </p:txBody>
        </p:sp>
        <p:sp>
          <p:nvSpPr>
            <p:cNvPr id="18" name="TextBox 17"/>
            <p:cNvSpPr txBox="1"/>
            <p:nvPr/>
          </p:nvSpPr>
          <p:spPr>
            <a:xfrm>
              <a:off x="1867861" y="4283804"/>
              <a:ext cx="2344099" cy="369332"/>
            </a:xfrm>
            <a:prstGeom prst="rect">
              <a:avLst/>
            </a:prstGeom>
            <a:noFill/>
          </p:spPr>
          <p:txBody>
            <a:bodyPr wrap="none" rtlCol="0">
              <a:spAutoFit/>
            </a:bodyPr>
            <a:lstStyle/>
            <a:p>
              <a:r>
                <a:rPr lang="en-US" sz="1800" dirty="0" smtClean="0"/>
                <a:t>Implementation-Time</a:t>
              </a:r>
              <a:endParaRPr lang="en-US" sz="1800" dirty="0"/>
            </a:p>
          </p:txBody>
        </p:sp>
        <p:cxnSp>
          <p:nvCxnSpPr>
            <p:cNvPr id="19" name="Straight Connector 18"/>
            <p:cNvCxnSpPr/>
            <p:nvPr/>
          </p:nvCxnSpPr>
          <p:spPr bwMode="auto">
            <a:xfrm flipH="1">
              <a:off x="1475656" y="4509120"/>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1475656" y="53012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p:cNvSpPr txBox="1"/>
            <p:nvPr/>
          </p:nvSpPr>
          <p:spPr>
            <a:xfrm>
              <a:off x="1835696" y="5075892"/>
              <a:ext cx="1210901" cy="369332"/>
            </a:xfrm>
            <a:prstGeom prst="rect">
              <a:avLst/>
            </a:prstGeom>
            <a:noFill/>
          </p:spPr>
          <p:txBody>
            <a:bodyPr wrap="none" rtlCol="0">
              <a:spAutoFit/>
            </a:bodyPr>
            <a:lstStyle/>
            <a:p>
              <a:r>
                <a:rPr lang="en-US" sz="1800" dirty="0" smtClean="0"/>
                <a:t>Feasibility</a:t>
              </a:r>
              <a:endParaRPr lang="en-US" sz="1800" dirty="0"/>
            </a:p>
          </p:txBody>
        </p:sp>
        <p:sp>
          <p:nvSpPr>
            <p:cNvPr id="23" name="TextBox 22"/>
            <p:cNvSpPr txBox="1"/>
            <p:nvPr/>
          </p:nvSpPr>
          <p:spPr>
            <a:xfrm>
              <a:off x="1861367" y="5805264"/>
              <a:ext cx="1852453" cy="369332"/>
            </a:xfrm>
            <a:prstGeom prst="rect">
              <a:avLst/>
            </a:prstGeom>
            <a:noFill/>
          </p:spPr>
          <p:txBody>
            <a:bodyPr wrap="none" rtlCol="0">
              <a:spAutoFit/>
            </a:bodyPr>
            <a:lstStyle/>
            <a:p>
              <a:r>
                <a:rPr lang="en-US" sz="1800" dirty="0" smtClean="0"/>
                <a:t>SME-Readiness</a:t>
              </a:r>
              <a:endParaRPr lang="en-US" sz="1800" dirty="0"/>
            </a:p>
          </p:txBody>
        </p:sp>
        <p:sp>
          <p:nvSpPr>
            <p:cNvPr id="13" name="Left Bracket 12"/>
            <p:cNvSpPr/>
            <p:nvPr/>
          </p:nvSpPr>
          <p:spPr bwMode="auto">
            <a:xfrm>
              <a:off x="4211960" y="2606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1" name="TextBox 20"/>
            <p:cNvSpPr txBox="1"/>
            <p:nvPr/>
          </p:nvSpPr>
          <p:spPr>
            <a:xfrm>
              <a:off x="4355976" y="44624"/>
              <a:ext cx="1424714" cy="461665"/>
            </a:xfrm>
            <a:prstGeom prst="rect">
              <a:avLst/>
            </a:prstGeom>
            <a:noFill/>
          </p:spPr>
          <p:txBody>
            <a:bodyPr wrap="none" rtlCol="0">
              <a:spAutoFit/>
            </a:bodyPr>
            <a:lstStyle/>
            <a:p>
              <a:r>
                <a:rPr lang="en-US" sz="1200" b="1" dirty="0" smtClean="0"/>
                <a:t>Part of a DevOps </a:t>
              </a:r>
              <a:br>
                <a:rPr lang="en-US" sz="1200" b="1" dirty="0" smtClean="0"/>
              </a:br>
              <a:r>
                <a:rPr lang="en-US" sz="1200" b="1" dirty="0" smtClean="0"/>
                <a:t>Tool-Chain</a:t>
              </a:r>
              <a:endParaRPr lang="en-US" sz="1200" b="1" dirty="0"/>
            </a:p>
          </p:txBody>
        </p:sp>
        <p:sp>
          <p:nvSpPr>
            <p:cNvPr id="26" name="TextBox 25"/>
            <p:cNvSpPr txBox="1"/>
            <p:nvPr/>
          </p:nvSpPr>
          <p:spPr>
            <a:xfrm>
              <a:off x="4355976" y="620688"/>
              <a:ext cx="1253919" cy="461665"/>
            </a:xfrm>
            <a:prstGeom prst="rect">
              <a:avLst/>
            </a:prstGeom>
            <a:noFill/>
          </p:spPr>
          <p:txBody>
            <a:bodyPr wrap="none" rtlCol="0">
              <a:spAutoFit/>
            </a:bodyPr>
            <a:lstStyle/>
            <a:p>
              <a:r>
                <a:rPr lang="en-US" sz="1200" b="1" dirty="0" smtClean="0"/>
                <a:t>Easily extends </a:t>
              </a:r>
              <a:br>
                <a:rPr lang="en-US" sz="1200" b="1" dirty="0" smtClean="0"/>
              </a:br>
              <a:r>
                <a:rPr lang="en-US" sz="1200" b="1" dirty="0" smtClean="0"/>
                <a:t>DevOps tools</a:t>
              </a:r>
              <a:endParaRPr lang="en-US" sz="1200" b="1" dirty="0"/>
            </a:p>
          </p:txBody>
        </p:sp>
        <p:sp>
          <p:nvSpPr>
            <p:cNvPr id="27" name="Left Bracket 26"/>
            <p:cNvSpPr/>
            <p:nvPr/>
          </p:nvSpPr>
          <p:spPr bwMode="auto">
            <a:xfrm>
              <a:off x="3347864" y="1196752"/>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3491880" y="980728"/>
              <a:ext cx="843425" cy="461665"/>
            </a:xfrm>
            <a:prstGeom prst="rect">
              <a:avLst/>
            </a:prstGeom>
            <a:noFill/>
          </p:spPr>
          <p:txBody>
            <a:bodyPr wrap="none" rtlCol="0">
              <a:spAutoFit/>
            </a:bodyPr>
            <a:lstStyle/>
            <a:p>
              <a:r>
                <a:rPr lang="en-US" sz="1200" dirty="0" smtClean="0"/>
                <a:t>Feature</a:t>
              </a:r>
              <a:br>
                <a:rPr lang="en-US" sz="1200" dirty="0" smtClean="0"/>
              </a:br>
              <a:r>
                <a:rPr lang="en-US" sz="1200" dirty="0" smtClean="0"/>
                <a:t>extension</a:t>
              </a:r>
              <a:endParaRPr lang="en-US" sz="1200" dirty="0"/>
            </a:p>
          </p:txBody>
        </p:sp>
        <p:sp>
          <p:nvSpPr>
            <p:cNvPr id="29" name="TextBox 28"/>
            <p:cNvSpPr txBox="1"/>
            <p:nvPr/>
          </p:nvSpPr>
          <p:spPr>
            <a:xfrm>
              <a:off x="3491880" y="1484784"/>
              <a:ext cx="1219805" cy="461665"/>
            </a:xfrm>
            <a:prstGeom prst="rect">
              <a:avLst/>
            </a:prstGeom>
            <a:noFill/>
          </p:spPr>
          <p:txBody>
            <a:bodyPr wrap="none" rtlCol="0">
              <a:spAutoFit/>
            </a:bodyPr>
            <a:lstStyle/>
            <a:p>
              <a:r>
                <a:rPr lang="en-US" sz="1200" dirty="0" smtClean="0"/>
                <a:t>Methodological</a:t>
              </a:r>
              <a:br>
                <a:rPr lang="en-US" sz="1200" dirty="0" smtClean="0"/>
              </a:br>
              <a:r>
                <a:rPr lang="en-US" sz="1200" dirty="0" smtClean="0"/>
                <a:t>extension</a:t>
              </a:r>
              <a:endParaRPr lang="en-US" sz="1200" dirty="0"/>
            </a:p>
          </p:txBody>
        </p:sp>
        <p:sp>
          <p:nvSpPr>
            <p:cNvPr id="32" name="Left Bracket 31"/>
            <p:cNvSpPr/>
            <p:nvPr/>
          </p:nvSpPr>
          <p:spPr bwMode="auto">
            <a:xfrm>
              <a:off x="3347864" y="20608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3" name="TextBox 32"/>
            <p:cNvSpPr txBox="1"/>
            <p:nvPr/>
          </p:nvSpPr>
          <p:spPr>
            <a:xfrm>
              <a:off x="3419872" y="1887215"/>
              <a:ext cx="1377300" cy="461665"/>
            </a:xfrm>
            <a:prstGeom prst="rect">
              <a:avLst/>
            </a:prstGeom>
            <a:noFill/>
          </p:spPr>
          <p:txBody>
            <a:bodyPr wrap="none" rtlCol="0">
              <a:spAutoFit/>
            </a:bodyPr>
            <a:lstStyle/>
            <a:p>
              <a:r>
                <a:rPr lang="en-US" sz="1200" dirty="0" smtClean="0"/>
                <a:t>Friendly to</a:t>
              </a:r>
              <a:br>
                <a:rPr lang="en-US" sz="1200" dirty="0" smtClean="0"/>
              </a:br>
              <a:r>
                <a:rPr lang="en-US" sz="1200" dirty="0" smtClean="0"/>
                <a:t>IT-Agnostic users</a:t>
              </a:r>
              <a:endParaRPr lang="en-US" sz="1200" dirty="0"/>
            </a:p>
          </p:txBody>
        </p:sp>
        <p:sp>
          <p:nvSpPr>
            <p:cNvPr id="34" name="TextBox 33"/>
            <p:cNvSpPr txBox="1"/>
            <p:nvPr/>
          </p:nvSpPr>
          <p:spPr>
            <a:xfrm>
              <a:off x="3419872" y="2420888"/>
              <a:ext cx="1459053" cy="461665"/>
            </a:xfrm>
            <a:prstGeom prst="rect">
              <a:avLst/>
            </a:prstGeom>
            <a:noFill/>
          </p:spPr>
          <p:txBody>
            <a:bodyPr wrap="none" rtlCol="0">
              <a:spAutoFit/>
            </a:bodyPr>
            <a:lstStyle/>
            <a:p>
              <a:r>
                <a:rPr lang="en-US" sz="1200" dirty="0" smtClean="0"/>
                <a:t>Customizable user</a:t>
              </a:r>
              <a:br>
                <a:rPr lang="en-US" sz="1200" dirty="0" smtClean="0"/>
              </a:br>
              <a:r>
                <a:rPr lang="en-US" sz="1200" dirty="0" smtClean="0"/>
                <a:t>experience</a:t>
              </a:r>
              <a:endParaRPr lang="en-US" sz="1200" dirty="0"/>
            </a:p>
          </p:txBody>
        </p:sp>
        <p:sp>
          <p:nvSpPr>
            <p:cNvPr id="35" name="Left Bracket 34"/>
            <p:cNvSpPr/>
            <p:nvPr/>
          </p:nvSpPr>
          <p:spPr bwMode="auto">
            <a:xfrm>
              <a:off x="3635896" y="314096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6" name="TextBox 35"/>
            <p:cNvSpPr txBox="1"/>
            <p:nvPr/>
          </p:nvSpPr>
          <p:spPr>
            <a:xfrm>
              <a:off x="3707904" y="2967335"/>
              <a:ext cx="1792303" cy="461665"/>
            </a:xfrm>
            <a:prstGeom prst="rect">
              <a:avLst/>
            </a:prstGeom>
            <a:noFill/>
          </p:spPr>
          <p:txBody>
            <a:bodyPr wrap="none" rtlCol="0">
              <a:spAutoFit/>
            </a:bodyPr>
            <a:lstStyle/>
            <a:p>
              <a:r>
                <a:rPr lang="en-US" sz="1200" b="1" dirty="0" smtClean="0"/>
                <a:t>Solution supports</a:t>
              </a:r>
              <a:br>
                <a:rPr lang="en-US" sz="1200" b="1" dirty="0" smtClean="0"/>
              </a:br>
              <a:r>
                <a:rPr lang="en-US" sz="1200" b="1" dirty="0" smtClean="0"/>
                <a:t>architecture additions</a:t>
              </a:r>
              <a:endParaRPr lang="en-US" sz="1200" b="1" dirty="0"/>
            </a:p>
          </p:txBody>
        </p:sp>
        <p:sp>
          <p:nvSpPr>
            <p:cNvPr id="37" name="TextBox 36"/>
            <p:cNvSpPr txBox="1"/>
            <p:nvPr/>
          </p:nvSpPr>
          <p:spPr>
            <a:xfrm>
              <a:off x="3707904" y="3501008"/>
              <a:ext cx="2023436" cy="461665"/>
            </a:xfrm>
            <a:prstGeom prst="rect">
              <a:avLst/>
            </a:prstGeom>
            <a:noFill/>
          </p:spPr>
          <p:txBody>
            <a:bodyPr wrap="none" rtlCol="0">
              <a:spAutoFit/>
            </a:bodyPr>
            <a:lstStyle/>
            <a:p>
              <a:r>
                <a:rPr lang="en-US" sz="1200" b="1" dirty="0" smtClean="0"/>
                <a:t>Solution supports</a:t>
              </a:r>
              <a:br>
                <a:rPr lang="en-US" sz="1200" b="1" dirty="0" smtClean="0"/>
              </a:br>
              <a:r>
                <a:rPr lang="en-US" sz="1200" b="1" dirty="0" smtClean="0"/>
                <a:t>multiple usage scenarios</a:t>
              </a:r>
              <a:endParaRPr lang="en-US" sz="1200" b="1" dirty="0"/>
            </a:p>
          </p:txBody>
        </p:sp>
        <p:sp>
          <p:nvSpPr>
            <p:cNvPr id="38" name="Left Bracket 37"/>
            <p:cNvSpPr/>
            <p:nvPr/>
          </p:nvSpPr>
          <p:spPr bwMode="auto">
            <a:xfrm>
              <a:off x="4139952" y="425070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TextBox 38"/>
            <p:cNvSpPr txBox="1"/>
            <p:nvPr/>
          </p:nvSpPr>
          <p:spPr>
            <a:xfrm>
              <a:off x="4211960" y="4077072"/>
              <a:ext cx="2434305" cy="461665"/>
            </a:xfrm>
            <a:prstGeom prst="rect">
              <a:avLst/>
            </a:prstGeom>
            <a:noFill/>
          </p:spPr>
          <p:txBody>
            <a:bodyPr wrap="none" rtlCol="0">
              <a:spAutoFit/>
            </a:bodyPr>
            <a:lstStyle/>
            <a:p>
              <a:r>
                <a:rPr lang="en-US" sz="1200" dirty="0" smtClean="0"/>
                <a:t>Solution is readily implementable</a:t>
              </a:r>
              <a:br>
                <a:rPr lang="en-US" sz="1200" dirty="0" smtClean="0"/>
              </a:br>
              <a:r>
                <a:rPr lang="en-US" sz="1200" dirty="0" err="1" smtClean="0"/>
                <a:t>W.o</a:t>
              </a:r>
              <a:r>
                <a:rPr lang="en-US" sz="1200" dirty="0" smtClean="0"/>
                <a:t>. any tech. re-skilling</a:t>
              </a:r>
              <a:endParaRPr lang="en-US" sz="1200" dirty="0"/>
            </a:p>
          </p:txBody>
        </p:sp>
        <p:sp>
          <p:nvSpPr>
            <p:cNvPr id="40" name="TextBox 39"/>
            <p:cNvSpPr txBox="1"/>
            <p:nvPr/>
          </p:nvSpPr>
          <p:spPr>
            <a:xfrm>
              <a:off x="4211960" y="4610745"/>
              <a:ext cx="2277486" cy="461665"/>
            </a:xfrm>
            <a:prstGeom prst="rect">
              <a:avLst/>
            </a:prstGeom>
            <a:noFill/>
          </p:spPr>
          <p:txBody>
            <a:bodyPr wrap="none" rtlCol="0">
              <a:spAutoFit/>
            </a:bodyPr>
            <a:lstStyle/>
            <a:p>
              <a:r>
                <a:rPr lang="en-US" sz="1200" dirty="0" smtClean="0"/>
                <a:t>Solution is time efficient for the </a:t>
              </a:r>
              <a:br>
                <a:rPr lang="en-US" sz="1200" dirty="0" smtClean="0"/>
              </a:br>
              <a:r>
                <a:rPr lang="en-US" sz="1200" dirty="0" smtClean="0"/>
                <a:t>DICE consortium</a:t>
              </a:r>
              <a:endParaRPr lang="en-US" sz="1200" dirty="0"/>
            </a:p>
          </p:txBody>
        </p:sp>
        <p:sp>
          <p:nvSpPr>
            <p:cNvPr id="41" name="Left Bracket 40"/>
            <p:cNvSpPr/>
            <p:nvPr/>
          </p:nvSpPr>
          <p:spPr bwMode="auto">
            <a:xfrm>
              <a:off x="3635896" y="569086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2" name="TextBox 41"/>
            <p:cNvSpPr txBox="1"/>
            <p:nvPr/>
          </p:nvSpPr>
          <p:spPr>
            <a:xfrm>
              <a:off x="3707904" y="5517232"/>
              <a:ext cx="2232248" cy="461665"/>
            </a:xfrm>
            <a:prstGeom prst="rect">
              <a:avLst/>
            </a:prstGeom>
            <a:noFill/>
          </p:spPr>
          <p:txBody>
            <a:bodyPr wrap="square" rtlCol="0">
              <a:spAutoFit/>
            </a:bodyPr>
            <a:lstStyle/>
            <a:p>
              <a:r>
                <a:rPr lang="en-US" sz="1200" dirty="0" smtClean="0"/>
                <a:t>Solution accommodates SME limited resources and skills</a:t>
              </a:r>
              <a:endParaRPr lang="en-US" sz="1200" dirty="0"/>
            </a:p>
          </p:txBody>
        </p:sp>
        <p:sp>
          <p:nvSpPr>
            <p:cNvPr id="43" name="TextBox 42"/>
            <p:cNvSpPr txBox="1"/>
            <p:nvPr/>
          </p:nvSpPr>
          <p:spPr>
            <a:xfrm>
              <a:off x="3707904" y="6050905"/>
              <a:ext cx="2448272" cy="461665"/>
            </a:xfrm>
            <a:prstGeom prst="rect">
              <a:avLst/>
            </a:prstGeom>
            <a:noFill/>
          </p:spPr>
          <p:txBody>
            <a:bodyPr wrap="square" rtlCol="0">
              <a:spAutoFit/>
            </a:bodyPr>
            <a:lstStyle/>
            <a:p>
              <a:r>
                <a:rPr lang="en-US" sz="1200" dirty="0" smtClean="0"/>
                <a:t>Solution is efficient and effective on small infrastructures</a:t>
              </a:r>
              <a:endParaRPr lang="en-US" sz="1200" dirty="0"/>
            </a:p>
          </p:txBody>
        </p:sp>
        <p:sp>
          <p:nvSpPr>
            <p:cNvPr id="24" name="TextBox 23"/>
            <p:cNvSpPr txBox="1"/>
            <p:nvPr/>
          </p:nvSpPr>
          <p:spPr>
            <a:xfrm>
              <a:off x="5652120" y="223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6" name="TextBox 45"/>
            <p:cNvSpPr txBox="1"/>
            <p:nvPr/>
          </p:nvSpPr>
          <p:spPr>
            <a:xfrm>
              <a:off x="6012160" y="22340"/>
              <a:ext cx="2880320" cy="461665"/>
            </a:xfrm>
            <a:prstGeom prst="rect">
              <a:avLst/>
            </a:prstGeom>
            <a:noFill/>
          </p:spPr>
          <p:txBody>
            <a:bodyPr wrap="square" rtlCol="0">
              <a:spAutoFit/>
            </a:bodyPr>
            <a:lstStyle/>
            <a:p>
              <a:r>
                <a:rPr lang="en-US" sz="1200" b="1" dirty="0" smtClean="0"/>
                <a:t>Architecture effortlessly integrates with </a:t>
              </a:r>
              <a:r>
                <a:rPr lang="en-US" sz="1200" b="1" dirty="0" err="1" smtClean="0"/>
                <a:t>Tasktop</a:t>
              </a:r>
              <a:r>
                <a:rPr lang="en-US" sz="1200" b="1" dirty="0" smtClean="0"/>
                <a:t> technologies</a:t>
              </a:r>
              <a:endParaRPr lang="en-US" sz="1200" b="1" dirty="0"/>
            </a:p>
          </p:txBody>
        </p:sp>
        <p:sp>
          <p:nvSpPr>
            <p:cNvPr id="47" name="TextBox 46"/>
            <p:cNvSpPr txBox="1"/>
            <p:nvPr/>
          </p:nvSpPr>
          <p:spPr>
            <a:xfrm>
              <a:off x="5364088" y="636481"/>
              <a:ext cx="571641" cy="461665"/>
            </a:xfrm>
            <a:prstGeom prst="rect">
              <a:avLst/>
            </a:prstGeom>
            <a:noFill/>
          </p:spPr>
          <p:txBody>
            <a:bodyPr wrap="none" rtlCol="0">
              <a:spAutoFit/>
            </a:bodyPr>
            <a:lstStyle/>
            <a:p>
              <a:r>
                <a:rPr lang="en-US" dirty="0" smtClean="0">
                  <a:sym typeface="Wingdings"/>
                </a:rPr>
                <a:t> </a:t>
              </a:r>
              <a:endParaRPr lang="en-US" dirty="0"/>
            </a:p>
          </p:txBody>
        </p:sp>
        <p:sp>
          <p:nvSpPr>
            <p:cNvPr id="48" name="TextBox 47"/>
            <p:cNvSpPr txBox="1"/>
            <p:nvPr/>
          </p:nvSpPr>
          <p:spPr>
            <a:xfrm>
              <a:off x="6047373" y="735087"/>
              <a:ext cx="184666" cy="461665"/>
            </a:xfrm>
            <a:prstGeom prst="rect">
              <a:avLst/>
            </a:prstGeom>
            <a:noFill/>
          </p:spPr>
          <p:txBody>
            <a:bodyPr wrap="none" rtlCol="0">
              <a:spAutoFit/>
            </a:bodyPr>
            <a:lstStyle/>
            <a:p>
              <a:endParaRPr lang="en-US" dirty="0"/>
            </a:p>
          </p:txBody>
        </p:sp>
        <p:sp>
          <p:nvSpPr>
            <p:cNvPr id="49" name="TextBox 48"/>
            <p:cNvSpPr txBox="1"/>
            <p:nvPr/>
          </p:nvSpPr>
          <p:spPr>
            <a:xfrm>
              <a:off x="5724128" y="636481"/>
              <a:ext cx="2880320" cy="461665"/>
            </a:xfrm>
            <a:prstGeom prst="rect">
              <a:avLst/>
            </a:prstGeom>
            <a:noFill/>
          </p:spPr>
          <p:txBody>
            <a:bodyPr wrap="square" rtlCol="0">
              <a:spAutoFit/>
            </a:bodyPr>
            <a:lstStyle/>
            <a:p>
              <a:r>
                <a:rPr lang="en-US" sz="1200" b="1" dirty="0" smtClean="0"/>
                <a:t>Architecture </a:t>
              </a:r>
              <a:r>
                <a:rPr lang="en-US" sz="1200" b="1" dirty="0"/>
                <a:t>effortlessly </a:t>
              </a:r>
              <a:r>
                <a:rPr lang="en-US" sz="1200" b="1" dirty="0" smtClean="0"/>
                <a:t>integrates with JIRA, </a:t>
              </a:r>
              <a:r>
                <a:rPr lang="en-US" sz="1200" b="1" dirty="0" err="1" smtClean="0"/>
                <a:t>BugZilla</a:t>
              </a:r>
              <a:endParaRPr lang="en-US" sz="1200" b="1" dirty="0"/>
            </a:p>
          </p:txBody>
        </p:sp>
        <p:sp>
          <p:nvSpPr>
            <p:cNvPr id="52" name="TextBox 51"/>
            <p:cNvSpPr txBox="1"/>
            <p:nvPr/>
          </p:nvSpPr>
          <p:spPr>
            <a:xfrm>
              <a:off x="4211960" y="1052736"/>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3" name="TextBox 52"/>
            <p:cNvSpPr txBox="1"/>
            <p:nvPr/>
          </p:nvSpPr>
          <p:spPr>
            <a:xfrm>
              <a:off x="4967253" y="1079334"/>
              <a:ext cx="184666" cy="461665"/>
            </a:xfrm>
            <a:prstGeom prst="rect">
              <a:avLst/>
            </a:prstGeom>
            <a:noFill/>
          </p:spPr>
          <p:txBody>
            <a:bodyPr wrap="none" rtlCol="0">
              <a:spAutoFit/>
            </a:bodyPr>
            <a:lstStyle/>
            <a:p>
              <a:endParaRPr lang="en-US" dirty="0"/>
            </a:p>
          </p:txBody>
        </p:sp>
        <p:sp>
          <p:nvSpPr>
            <p:cNvPr id="54" name="TextBox 53"/>
            <p:cNvSpPr txBox="1"/>
            <p:nvPr/>
          </p:nvSpPr>
          <p:spPr>
            <a:xfrm>
              <a:off x="4572000" y="1052736"/>
              <a:ext cx="3528392" cy="461665"/>
            </a:xfrm>
            <a:prstGeom prst="rect">
              <a:avLst/>
            </a:prstGeom>
            <a:noFill/>
          </p:spPr>
          <p:txBody>
            <a:bodyPr wrap="square" rtlCol="0">
              <a:spAutoFit/>
            </a:bodyPr>
            <a:lstStyle/>
            <a:p>
              <a:r>
                <a:rPr lang="en-US" sz="1200" dirty="0" smtClean="0"/>
                <a:t>Architecture is effortlessly extended with man-in-the-middle version control DBs</a:t>
              </a:r>
              <a:endParaRPr lang="en-US" sz="1200" dirty="0"/>
            </a:p>
          </p:txBody>
        </p:sp>
        <p:sp>
          <p:nvSpPr>
            <p:cNvPr id="55" name="TextBox 54"/>
            <p:cNvSpPr txBox="1"/>
            <p:nvPr/>
          </p:nvSpPr>
          <p:spPr>
            <a:xfrm>
              <a:off x="4572000" y="148478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6" name="TextBox 55"/>
            <p:cNvSpPr txBox="1"/>
            <p:nvPr/>
          </p:nvSpPr>
          <p:spPr>
            <a:xfrm>
              <a:off x="4932040" y="1484784"/>
              <a:ext cx="3528392" cy="461665"/>
            </a:xfrm>
            <a:prstGeom prst="rect">
              <a:avLst/>
            </a:prstGeom>
            <a:noFill/>
          </p:spPr>
          <p:txBody>
            <a:bodyPr wrap="square" rtlCol="0">
              <a:spAutoFit/>
            </a:bodyPr>
            <a:lstStyle/>
            <a:p>
              <a:r>
                <a:rPr lang="en-US" sz="1200" dirty="0" smtClean="0"/>
                <a:t>Architecture effortlessly accommodates extensibility and rapid prototyping</a:t>
              </a:r>
              <a:endParaRPr lang="en-US" sz="1200" dirty="0"/>
            </a:p>
          </p:txBody>
        </p:sp>
        <p:sp>
          <p:nvSpPr>
            <p:cNvPr id="57" name="TextBox 56"/>
            <p:cNvSpPr txBox="1"/>
            <p:nvPr/>
          </p:nvSpPr>
          <p:spPr>
            <a:xfrm>
              <a:off x="4716016" y="19888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8" name="TextBox 57"/>
            <p:cNvSpPr txBox="1"/>
            <p:nvPr/>
          </p:nvSpPr>
          <p:spPr>
            <a:xfrm>
              <a:off x="5076056" y="1988840"/>
              <a:ext cx="3528392" cy="461665"/>
            </a:xfrm>
            <a:prstGeom prst="rect">
              <a:avLst/>
            </a:prstGeom>
            <a:noFill/>
          </p:spPr>
          <p:txBody>
            <a:bodyPr wrap="square" rtlCol="0">
              <a:spAutoFit/>
            </a:bodyPr>
            <a:lstStyle/>
            <a:p>
              <a:r>
                <a:rPr lang="en-US" sz="1200" dirty="0" smtClean="0"/>
                <a:t>Architecture effortlessly accommodates inexperienced or loosely experienced users</a:t>
              </a:r>
              <a:endParaRPr lang="en-US" sz="1200" dirty="0"/>
            </a:p>
          </p:txBody>
        </p:sp>
        <p:sp>
          <p:nvSpPr>
            <p:cNvPr id="59" name="TextBox 58"/>
            <p:cNvSpPr txBox="1"/>
            <p:nvPr/>
          </p:nvSpPr>
          <p:spPr>
            <a:xfrm>
              <a:off x="4716016" y="242088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0" name="TextBox 59"/>
            <p:cNvSpPr txBox="1"/>
            <p:nvPr/>
          </p:nvSpPr>
          <p:spPr>
            <a:xfrm>
              <a:off x="5076056" y="2420888"/>
              <a:ext cx="3888432" cy="461665"/>
            </a:xfrm>
            <a:prstGeom prst="rect">
              <a:avLst/>
            </a:prstGeom>
            <a:noFill/>
          </p:spPr>
          <p:txBody>
            <a:bodyPr wrap="square" rtlCol="0">
              <a:spAutoFit/>
            </a:bodyPr>
            <a:lstStyle/>
            <a:p>
              <a:r>
                <a:rPr lang="en-US" sz="1200" dirty="0" smtClean="0"/>
                <a:t>Architecture effortlessly allows ad-hoc configuration of user-interaction and Level-of-control (</a:t>
              </a:r>
              <a:r>
                <a:rPr lang="en-US" sz="1200" dirty="0" err="1" smtClean="0"/>
                <a:t>LoC</a:t>
              </a:r>
              <a:r>
                <a:rPr lang="en-US" sz="1200" dirty="0" smtClean="0"/>
                <a:t>)</a:t>
              </a:r>
              <a:endParaRPr lang="en-US" sz="1200" dirty="0"/>
            </a:p>
          </p:txBody>
        </p:sp>
        <p:sp>
          <p:nvSpPr>
            <p:cNvPr id="61" name="TextBox 60"/>
            <p:cNvSpPr txBox="1"/>
            <p:nvPr/>
          </p:nvSpPr>
          <p:spPr>
            <a:xfrm>
              <a:off x="5148064" y="2924944"/>
              <a:ext cx="571641" cy="461665"/>
            </a:xfrm>
            <a:prstGeom prst="rect">
              <a:avLst/>
            </a:prstGeom>
            <a:noFill/>
          </p:spPr>
          <p:txBody>
            <a:bodyPr wrap="none" rtlCol="0">
              <a:spAutoFit/>
            </a:bodyPr>
            <a:lstStyle/>
            <a:p>
              <a:r>
                <a:rPr lang="en-US" dirty="0" smtClean="0">
                  <a:sym typeface="Wingdings"/>
                </a:rPr>
                <a:t> </a:t>
              </a:r>
              <a:endParaRPr lang="en-US" dirty="0"/>
            </a:p>
          </p:txBody>
        </p:sp>
        <p:sp>
          <p:nvSpPr>
            <p:cNvPr id="62" name="TextBox 61"/>
            <p:cNvSpPr txBox="1"/>
            <p:nvPr/>
          </p:nvSpPr>
          <p:spPr>
            <a:xfrm>
              <a:off x="5508104" y="2924945"/>
              <a:ext cx="3168352" cy="461665"/>
            </a:xfrm>
            <a:prstGeom prst="rect">
              <a:avLst/>
            </a:prstGeom>
            <a:noFill/>
          </p:spPr>
          <p:txBody>
            <a:bodyPr wrap="square" rtlCol="0">
              <a:spAutoFit/>
            </a:bodyPr>
            <a:lstStyle/>
            <a:p>
              <a:r>
                <a:rPr lang="en-US" sz="1200" b="1" dirty="0" smtClean="0"/>
                <a:t>Architecture effortlessly allows additional services</a:t>
              </a:r>
              <a:endParaRPr lang="en-US" sz="1200" b="1" dirty="0"/>
            </a:p>
          </p:txBody>
        </p:sp>
        <p:sp>
          <p:nvSpPr>
            <p:cNvPr id="63" name="TextBox 62"/>
            <p:cNvSpPr txBox="1"/>
            <p:nvPr/>
          </p:nvSpPr>
          <p:spPr>
            <a:xfrm>
              <a:off x="5364088" y="3501008"/>
              <a:ext cx="571641" cy="461665"/>
            </a:xfrm>
            <a:prstGeom prst="rect">
              <a:avLst/>
            </a:prstGeom>
            <a:noFill/>
          </p:spPr>
          <p:txBody>
            <a:bodyPr wrap="none" rtlCol="0">
              <a:spAutoFit/>
            </a:bodyPr>
            <a:lstStyle/>
            <a:p>
              <a:r>
                <a:rPr lang="en-US" dirty="0" smtClean="0">
                  <a:sym typeface="Wingdings"/>
                </a:rPr>
                <a:t> </a:t>
              </a:r>
              <a:endParaRPr lang="en-US" dirty="0"/>
            </a:p>
          </p:txBody>
        </p:sp>
        <p:sp>
          <p:nvSpPr>
            <p:cNvPr id="64" name="TextBox 63"/>
            <p:cNvSpPr txBox="1"/>
            <p:nvPr/>
          </p:nvSpPr>
          <p:spPr>
            <a:xfrm>
              <a:off x="5724128" y="3501009"/>
              <a:ext cx="3024336" cy="461665"/>
            </a:xfrm>
            <a:prstGeom prst="rect">
              <a:avLst/>
            </a:prstGeom>
            <a:noFill/>
          </p:spPr>
          <p:txBody>
            <a:bodyPr wrap="square" rtlCol="0">
              <a:spAutoFit/>
            </a:bodyPr>
            <a:lstStyle/>
            <a:p>
              <a:r>
                <a:rPr lang="en-US" sz="1200" b="1" dirty="0" smtClean="0"/>
                <a:t>Architecture effortlessly allows domain refocus</a:t>
              </a:r>
              <a:endParaRPr lang="en-US" sz="1200" b="1" dirty="0"/>
            </a:p>
          </p:txBody>
        </p:sp>
        <p:sp>
          <p:nvSpPr>
            <p:cNvPr id="65" name="TextBox 64"/>
            <p:cNvSpPr txBox="1"/>
            <p:nvPr/>
          </p:nvSpPr>
          <p:spPr>
            <a:xfrm>
              <a:off x="6444208" y="4077072"/>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6" name="TextBox 65"/>
            <p:cNvSpPr txBox="1"/>
            <p:nvPr/>
          </p:nvSpPr>
          <p:spPr>
            <a:xfrm>
              <a:off x="6804248" y="4077072"/>
              <a:ext cx="2339752" cy="461665"/>
            </a:xfrm>
            <a:prstGeom prst="rect">
              <a:avLst/>
            </a:prstGeom>
            <a:noFill/>
          </p:spPr>
          <p:txBody>
            <a:bodyPr wrap="square" rtlCol="0">
              <a:spAutoFit/>
            </a:bodyPr>
            <a:lstStyle/>
            <a:p>
              <a:r>
                <a:rPr lang="en-US" sz="1200" dirty="0" smtClean="0"/>
                <a:t>Architecture realization does not require tech. training</a:t>
              </a:r>
              <a:endParaRPr lang="en-US" sz="1200" dirty="0"/>
            </a:p>
          </p:txBody>
        </p:sp>
        <p:sp>
          <p:nvSpPr>
            <p:cNvPr id="67" name="TextBox 66"/>
            <p:cNvSpPr txBox="1"/>
            <p:nvPr/>
          </p:nvSpPr>
          <p:spPr>
            <a:xfrm>
              <a:off x="6300192" y="462351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8" name="TextBox 67"/>
            <p:cNvSpPr txBox="1"/>
            <p:nvPr/>
          </p:nvSpPr>
          <p:spPr>
            <a:xfrm>
              <a:off x="6660232" y="4623519"/>
              <a:ext cx="2339752" cy="461665"/>
            </a:xfrm>
            <a:prstGeom prst="rect">
              <a:avLst/>
            </a:prstGeom>
            <a:noFill/>
          </p:spPr>
          <p:txBody>
            <a:bodyPr wrap="square" rtlCol="0">
              <a:spAutoFit/>
            </a:bodyPr>
            <a:lstStyle/>
            <a:p>
              <a:r>
                <a:rPr lang="en-US" sz="1200" dirty="0" smtClean="0"/>
                <a:t>Architecture realization is within the planned DICE schedule</a:t>
              </a:r>
              <a:endParaRPr lang="en-US" sz="1200" dirty="0"/>
            </a:p>
          </p:txBody>
        </p:sp>
        <p:sp>
          <p:nvSpPr>
            <p:cNvPr id="69" name="TextBox 68"/>
            <p:cNvSpPr txBox="1"/>
            <p:nvPr/>
          </p:nvSpPr>
          <p:spPr>
            <a:xfrm>
              <a:off x="5796136" y="5487615"/>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0" name="TextBox 69"/>
            <p:cNvSpPr txBox="1"/>
            <p:nvPr/>
          </p:nvSpPr>
          <p:spPr>
            <a:xfrm>
              <a:off x="6192688" y="5487615"/>
              <a:ext cx="2915816" cy="461665"/>
            </a:xfrm>
            <a:prstGeom prst="rect">
              <a:avLst/>
            </a:prstGeom>
            <a:noFill/>
          </p:spPr>
          <p:txBody>
            <a:bodyPr wrap="square" rtlCol="0">
              <a:spAutoFit/>
            </a:bodyPr>
            <a:lstStyle/>
            <a:p>
              <a:r>
                <a:rPr lang="en-US" sz="1200" dirty="0" smtClean="0"/>
                <a:t>Architecture can be quickly configured and used by a single person</a:t>
              </a:r>
              <a:endParaRPr lang="en-US" sz="1200" dirty="0"/>
            </a:p>
          </p:txBody>
        </p:sp>
        <p:sp>
          <p:nvSpPr>
            <p:cNvPr id="71" name="TextBox 70"/>
            <p:cNvSpPr txBox="1"/>
            <p:nvPr/>
          </p:nvSpPr>
          <p:spPr>
            <a:xfrm>
              <a:off x="5868144" y="606367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2" name="TextBox 71"/>
            <p:cNvSpPr txBox="1"/>
            <p:nvPr/>
          </p:nvSpPr>
          <p:spPr>
            <a:xfrm>
              <a:off x="6264696" y="6063679"/>
              <a:ext cx="2915816" cy="646331"/>
            </a:xfrm>
            <a:prstGeom prst="rect">
              <a:avLst/>
            </a:prstGeom>
            <a:noFill/>
          </p:spPr>
          <p:txBody>
            <a:bodyPr wrap="square" rtlCol="0">
              <a:spAutoFit/>
            </a:bodyPr>
            <a:lstStyle/>
            <a:p>
              <a:r>
                <a:rPr lang="en-US" sz="1200" dirty="0" smtClean="0"/>
                <a:t>Architecture can be quickly configured and used in BYOD* organizational schemes</a:t>
              </a:r>
              <a:endParaRPr lang="en-US" sz="1200" dirty="0"/>
            </a:p>
          </p:txBody>
        </p:sp>
      </p:grpSp>
      <p:sp>
        <p:nvSpPr>
          <p:cNvPr id="44" name="Rectangle 43"/>
          <p:cNvSpPr/>
          <p:nvPr/>
        </p:nvSpPr>
        <p:spPr bwMode="auto">
          <a:xfrm>
            <a:off x="8604448" y="6597352"/>
            <a:ext cx="539552" cy="2606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81305881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0" y="0"/>
            <a:ext cx="9144000" cy="6858000"/>
          </a:xfrm>
          <a:prstGeom prst="rect">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grpSp>
        <p:nvGrpSpPr>
          <p:cNvPr id="45" name="Group 44"/>
          <p:cNvGrpSpPr/>
          <p:nvPr/>
        </p:nvGrpSpPr>
        <p:grpSpPr>
          <a:xfrm>
            <a:off x="195818" y="22340"/>
            <a:ext cx="9416742" cy="6687670"/>
            <a:chOff x="195818" y="22340"/>
            <a:chExt cx="9416742" cy="6687670"/>
          </a:xfrm>
        </p:grpSpPr>
        <p:sp>
          <p:nvSpPr>
            <p:cNvPr id="2" name="TextBox 1"/>
            <p:cNvSpPr txBox="1"/>
            <p:nvPr/>
          </p:nvSpPr>
          <p:spPr>
            <a:xfrm>
              <a:off x="195818" y="3048724"/>
              <a:ext cx="936975" cy="830997"/>
            </a:xfrm>
            <a:prstGeom prst="rect">
              <a:avLst/>
            </a:prstGeom>
            <a:noFill/>
          </p:spPr>
          <p:txBody>
            <a:bodyPr wrap="none" rtlCol="0">
              <a:spAutoFit/>
            </a:bodyPr>
            <a:lstStyle/>
            <a:p>
              <a:r>
                <a:rPr lang="en-US" dirty="0" smtClean="0"/>
                <a:t>DICE </a:t>
              </a:r>
              <a:br>
                <a:rPr lang="en-US" dirty="0" smtClean="0"/>
              </a:br>
              <a:r>
                <a:rPr lang="en-US" dirty="0" smtClean="0"/>
                <a:t>Utility</a:t>
              </a:r>
              <a:endParaRPr lang="en-US" dirty="0"/>
            </a:p>
          </p:txBody>
        </p:sp>
        <p:sp>
          <p:nvSpPr>
            <p:cNvPr id="3" name="Left Bracket 2"/>
            <p:cNvSpPr/>
            <p:nvPr/>
          </p:nvSpPr>
          <p:spPr bwMode="auto">
            <a:xfrm>
              <a:off x="1475656" y="548680"/>
              <a:ext cx="432048" cy="5472608"/>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6" name="Straight Connector 5"/>
            <p:cNvCxnSpPr/>
            <p:nvPr/>
          </p:nvCxnSpPr>
          <p:spPr bwMode="auto">
            <a:xfrm flipH="1">
              <a:off x="1187624"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p:cNvSpPr txBox="1"/>
            <p:nvPr/>
          </p:nvSpPr>
          <p:spPr>
            <a:xfrm>
              <a:off x="1907704" y="395372"/>
              <a:ext cx="2186078" cy="369332"/>
            </a:xfrm>
            <a:prstGeom prst="rect">
              <a:avLst/>
            </a:prstGeom>
            <a:noFill/>
          </p:spPr>
          <p:txBody>
            <a:bodyPr wrap="none" rtlCol="0">
              <a:spAutoFit/>
            </a:bodyPr>
            <a:lstStyle/>
            <a:p>
              <a:r>
                <a:rPr lang="en-US" sz="1800" dirty="0" smtClean="0"/>
                <a:t>DevOps-Readiness</a:t>
              </a:r>
              <a:endParaRPr lang="en-US" sz="1800" dirty="0"/>
            </a:p>
          </p:txBody>
        </p:sp>
        <p:sp>
          <p:nvSpPr>
            <p:cNvPr id="8" name="TextBox 7"/>
            <p:cNvSpPr txBox="1"/>
            <p:nvPr/>
          </p:nvSpPr>
          <p:spPr>
            <a:xfrm>
              <a:off x="1907704" y="1259468"/>
              <a:ext cx="1403412" cy="369332"/>
            </a:xfrm>
            <a:prstGeom prst="rect">
              <a:avLst/>
            </a:prstGeom>
            <a:noFill/>
          </p:spPr>
          <p:txBody>
            <a:bodyPr wrap="none" rtlCol="0">
              <a:spAutoFit/>
            </a:bodyPr>
            <a:lstStyle/>
            <a:p>
              <a:r>
                <a:rPr lang="en-US" sz="1800" dirty="0" smtClean="0"/>
                <a:t>Extensibility</a:t>
              </a:r>
              <a:endParaRPr lang="en-US" sz="1800" dirty="0"/>
            </a:p>
          </p:txBody>
        </p:sp>
        <p:cxnSp>
          <p:nvCxnSpPr>
            <p:cNvPr id="12" name="Straight Connector 11"/>
            <p:cNvCxnSpPr/>
            <p:nvPr/>
          </p:nvCxnSpPr>
          <p:spPr bwMode="auto">
            <a:xfrm flipH="1">
              <a:off x="1475656" y="1484784"/>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H="1">
              <a:off x="1475656" y="242088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1907704" y="2123564"/>
              <a:ext cx="1429222" cy="369332"/>
            </a:xfrm>
            <a:prstGeom prst="rect">
              <a:avLst/>
            </a:prstGeom>
            <a:noFill/>
          </p:spPr>
          <p:txBody>
            <a:bodyPr wrap="none" rtlCol="0">
              <a:spAutoFit/>
            </a:bodyPr>
            <a:lstStyle/>
            <a:p>
              <a:r>
                <a:rPr lang="en-US" sz="1800" dirty="0" smtClean="0"/>
                <a:t>Ease-of-use</a:t>
              </a:r>
              <a:endParaRPr lang="en-US" sz="1800" dirty="0"/>
            </a:p>
          </p:txBody>
        </p:sp>
        <p:cxnSp>
          <p:nvCxnSpPr>
            <p:cNvPr id="16" name="Straight Connector 15"/>
            <p:cNvCxnSpPr/>
            <p:nvPr/>
          </p:nvCxnSpPr>
          <p:spPr bwMode="auto">
            <a:xfrm flipH="1">
              <a:off x="1475656"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1907704" y="3203684"/>
              <a:ext cx="1762735" cy="369332"/>
            </a:xfrm>
            <a:prstGeom prst="rect">
              <a:avLst/>
            </a:prstGeom>
            <a:noFill/>
          </p:spPr>
          <p:txBody>
            <a:bodyPr wrap="none" rtlCol="0">
              <a:spAutoFit/>
            </a:bodyPr>
            <a:lstStyle/>
            <a:p>
              <a:r>
                <a:rPr lang="en-US" sz="1800" dirty="0" smtClean="0"/>
                <a:t>Generalizability</a:t>
              </a:r>
              <a:endParaRPr lang="en-US" sz="1800" dirty="0"/>
            </a:p>
          </p:txBody>
        </p:sp>
        <p:sp>
          <p:nvSpPr>
            <p:cNvPr id="18" name="TextBox 17"/>
            <p:cNvSpPr txBox="1"/>
            <p:nvPr/>
          </p:nvSpPr>
          <p:spPr>
            <a:xfrm>
              <a:off x="1867861" y="4283804"/>
              <a:ext cx="2344099" cy="369332"/>
            </a:xfrm>
            <a:prstGeom prst="rect">
              <a:avLst/>
            </a:prstGeom>
            <a:noFill/>
          </p:spPr>
          <p:txBody>
            <a:bodyPr wrap="none" rtlCol="0">
              <a:spAutoFit/>
            </a:bodyPr>
            <a:lstStyle/>
            <a:p>
              <a:r>
                <a:rPr lang="en-US" sz="1800" dirty="0" smtClean="0"/>
                <a:t>Implementation-Time</a:t>
              </a:r>
              <a:endParaRPr lang="en-US" sz="1800" dirty="0"/>
            </a:p>
          </p:txBody>
        </p:sp>
        <p:cxnSp>
          <p:nvCxnSpPr>
            <p:cNvPr id="19" name="Straight Connector 18"/>
            <p:cNvCxnSpPr/>
            <p:nvPr/>
          </p:nvCxnSpPr>
          <p:spPr bwMode="auto">
            <a:xfrm flipH="1">
              <a:off x="1475656" y="4509120"/>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1475656" y="53012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p:cNvSpPr txBox="1"/>
            <p:nvPr/>
          </p:nvSpPr>
          <p:spPr>
            <a:xfrm>
              <a:off x="1835696" y="5075892"/>
              <a:ext cx="1210901" cy="369332"/>
            </a:xfrm>
            <a:prstGeom prst="rect">
              <a:avLst/>
            </a:prstGeom>
            <a:noFill/>
          </p:spPr>
          <p:txBody>
            <a:bodyPr wrap="none" rtlCol="0">
              <a:spAutoFit/>
            </a:bodyPr>
            <a:lstStyle/>
            <a:p>
              <a:r>
                <a:rPr lang="en-US" sz="1800" dirty="0" smtClean="0"/>
                <a:t>Feasibility</a:t>
              </a:r>
              <a:endParaRPr lang="en-US" sz="1800" dirty="0"/>
            </a:p>
          </p:txBody>
        </p:sp>
        <p:sp>
          <p:nvSpPr>
            <p:cNvPr id="23" name="TextBox 22"/>
            <p:cNvSpPr txBox="1"/>
            <p:nvPr/>
          </p:nvSpPr>
          <p:spPr>
            <a:xfrm>
              <a:off x="1861367" y="5805264"/>
              <a:ext cx="1852453" cy="369332"/>
            </a:xfrm>
            <a:prstGeom prst="rect">
              <a:avLst/>
            </a:prstGeom>
            <a:noFill/>
          </p:spPr>
          <p:txBody>
            <a:bodyPr wrap="none" rtlCol="0">
              <a:spAutoFit/>
            </a:bodyPr>
            <a:lstStyle/>
            <a:p>
              <a:r>
                <a:rPr lang="en-US" sz="1800" dirty="0" smtClean="0"/>
                <a:t>SME-Readiness</a:t>
              </a:r>
              <a:endParaRPr lang="en-US" sz="1800" dirty="0"/>
            </a:p>
          </p:txBody>
        </p:sp>
        <p:sp>
          <p:nvSpPr>
            <p:cNvPr id="13" name="Left Bracket 12"/>
            <p:cNvSpPr/>
            <p:nvPr/>
          </p:nvSpPr>
          <p:spPr bwMode="auto">
            <a:xfrm>
              <a:off x="4211960" y="2606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1" name="TextBox 20"/>
            <p:cNvSpPr txBox="1"/>
            <p:nvPr/>
          </p:nvSpPr>
          <p:spPr>
            <a:xfrm>
              <a:off x="4355976" y="44624"/>
              <a:ext cx="1364977" cy="461665"/>
            </a:xfrm>
            <a:prstGeom prst="rect">
              <a:avLst/>
            </a:prstGeom>
            <a:noFill/>
          </p:spPr>
          <p:txBody>
            <a:bodyPr wrap="none" rtlCol="0">
              <a:spAutoFit/>
            </a:bodyPr>
            <a:lstStyle/>
            <a:p>
              <a:r>
                <a:rPr lang="en-US" sz="1200" dirty="0" smtClean="0"/>
                <a:t>Part of a DevOps </a:t>
              </a:r>
              <a:br>
                <a:rPr lang="en-US" sz="1200" dirty="0" smtClean="0"/>
              </a:br>
              <a:r>
                <a:rPr lang="en-US" sz="1200" dirty="0" smtClean="0"/>
                <a:t>Tool-Chain</a:t>
              </a:r>
              <a:endParaRPr lang="en-US" sz="1200" dirty="0"/>
            </a:p>
          </p:txBody>
        </p:sp>
        <p:sp>
          <p:nvSpPr>
            <p:cNvPr id="26" name="TextBox 25"/>
            <p:cNvSpPr txBox="1"/>
            <p:nvPr/>
          </p:nvSpPr>
          <p:spPr>
            <a:xfrm>
              <a:off x="4355976" y="620688"/>
              <a:ext cx="1176900" cy="461665"/>
            </a:xfrm>
            <a:prstGeom prst="rect">
              <a:avLst/>
            </a:prstGeom>
            <a:noFill/>
          </p:spPr>
          <p:txBody>
            <a:bodyPr wrap="none" rtlCol="0">
              <a:spAutoFit/>
            </a:bodyPr>
            <a:lstStyle/>
            <a:p>
              <a:r>
                <a:rPr lang="en-US" sz="1200" dirty="0" smtClean="0"/>
                <a:t>Easily extends </a:t>
              </a:r>
              <a:br>
                <a:rPr lang="en-US" sz="1200" dirty="0" smtClean="0"/>
              </a:br>
              <a:r>
                <a:rPr lang="en-US" sz="1200" dirty="0" smtClean="0"/>
                <a:t>DevOps tools</a:t>
              </a:r>
              <a:endParaRPr lang="en-US" sz="1200" dirty="0"/>
            </a:p>
          </p:txBody>
        </p:sp>
        <p:sp>
          <p:nvSpPr>
            <p:cNvPr id="27" name="Left Bracket 26"/>
            <p:cNvSpPr/>
            <p:nvPr/>
          </p:nvSpPr>
          <p:spPr bwMode="auto">
            <a:xfrm>
              <a:off x="3347864" y="1196752"/>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3491880" y="980728"/>
              <a:ext cx="843425" cy="461665"/>
            </a:xfrm>
            <a:prstGeom prst="rect">
              <a:avLst/>
            </a:prstGeom>
            <a:noFill/>
          </p:spPr>
          <p:txBody>
            <a:bodyPr wrap="none" rtlCol="0">
              <a:spAutoFit/>
            </a:bodyPr>
            <a:lstStyle/>
            <a:p>
              <a:r>
                <a:rPr lang="en-US" sz="1200" dirty="0" smtClean="0"/>
                <a:t>Feature</a:t>
              </a:r>
              <a:br>
                <a:rPr lang="en-US" sz="1200" dirty="0" smtClean="0"/>
              </a:br>
              <a:r>
                <a:rPr lang="en-US" sz="1200" dirty="0" smtClean="0"/>
                <a:t>extension</a:t>
              </a:r>
              <a:endParaRPr lang="en-US" sz="1200" dirty="0"/>
            </a:p>
          </p:txBody>
        </p:sp>
        <p:sp>
          <p:nvSpPr>
            <p:cNvPr id="29" name="TextBox 28"/>
            <p:cNvSpPr txBox="1"/>
            <p:nvPr/>
          </p:nvSpPr>
          <p:spPr>
            <a:xfrm>
              <a:off x="3491880" y="1484784"/>
              <a:ext cx="1219805" cy="461665"/>
            </a:xfrm>
            <a:prstGeom prst="rect">
              <a:avLst/>
            </a:prstGeom>
            <a:noFill/>
          </p:spPr>
          <p:txBody>
            <a:bodyPr wrap="none" rtlCol="0">
              <a:spAutoFit/>
            </a:bodyPr>
            <a:lstStyle/>
            <a:p>
              <a:r>
                <a:rPr lang="en-US" sz="1200" dirty="0" smtClean="0"/>
                <a:t>Methodological</a:t>
              </a:r>
              <a:br>
                <a:rPr lang="en-US" sz="1200" dirty="0" smtClean="0"/>
              </a:br>
              <a:r>
                <a:rPr lang="en-US" sz="1200" dirty="0" smtClean="0"/>
                <a:t>extension</a:t>
              </a:r>
              <a:endParaRPr lang="en-US" sz="1200" dirty="0"/>
            </a:p>
          </p:txBody>
        </p:sp>
        <p:sp>
          <p:nvSpPr>
            <p:cNvPr id="32" name="Left Bracket 31"/>
            <p:cNvSpPr/>
            <p:nvPr/>
          </p:nvSpPr>
          <p:spPr bwMode="auto">
            <a:xfrm>
              <a:off x="3347864" y="20608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3" name="TextBox 32"/>
            <p:cNvSpPr txBox="1"/>
            <p:nvPr/>
          </p:nvSpPr>
          <p:spPr>
            <a:xfrm>
              <a:off x="3419872" y="1887215"/>
              <a:ext cx="1377300" cy="461665"/>
            </a:xfrm>
            <a:prstGeom prst="rect">
              <a:avLst/>
            </a:prstGeom>
            <a:noFill/>
          </p:spPr>
          <p:txBody>
            <a:bodyPr wrap="none" rtlCol="0">
              <a:spAutoFit/>
            </a:bodyPr>
            <a:lstStyle/>
            <a:p>
              <a:r>
                <a:rPr lang="en-US" sz="1200" dirty="0" smtClean="0"/>
                <a:t>Friendly to</a:t>
              </a:r>
              <a:br>
                <a:rPr lang="en-US" sz="1200" dirty="0" smtClean="0"/>
              </a:br>
              <a:r>
                <a:rPr lang="en-US" sz="1200" dirty="0" smtClean="0"/>
                <a:t>IT-Agnostic users</a:t>
              </a:r>
              <a:endParaRPr lang="en-US" sz="1200" dirty="0"/>
            </a:p>
          </p:txBody>
        </p:sp>
        <p:sp>
          <p:nvSpPr>
            <p:cNvPr id="34" name="TextBox 33"/>
            <p:cNvSpPr txBox="1"/>
            <p:nvPr/>
          </p:nvSpPr>
          <p:spPr>
            <a:xfrm>
              <a:off x="3419872" y="2420888"/>
              <a:ext cx="1459053" cy="461665"/>
            </a:xfrm>
            <a:prstGeom prst="rect">
              <a:avLst/>
            </a:prstGeom>
            <a:noFill/>
          </p:spPr>
          <p:txBody>
            <a:bodyPr wrap="none" rtlCol="0">
              <a:spAutoFit/>
            </a:bodyPr>
            <a:lstStyle/>
            <a:p>
              <a:r>
                <a:rPr lang="en-US" sz="1200" dirty="0" smtClean="0"/>
                <a:t>Customizable user</a:t>
              </a:r>
              <a:br>
                <a:rPr lang="en-US" sz="1200" dirty="0" smtClean="0"/>
              </a:br>
              <a:r>
                <a:rPr lang="en-US" sz="1200" dirty="0" smtClean="0"/>
                <a:t>experience</a:t>
              </a:r>
              <a:endParaRPr lang="en-US" sz="1200" dirty="0"/>
            </a:p>
          </p:txBody>
        </p:sp>
        <p:sp>
          <p:nvSpPr>
            <p:cNvPr id="35" name="Left Bracket 34"/>
            <p:cNvSpPr/>
            <p:nvPr/>
          </p:nvSpPr>
          <p:spPr bwMode="auto">
            <a:xfrm>
              <a:off x="3635896" y="314096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6" name="TextBox 35"/>
            <p:cNvSpPr txBox="1"/>
            <p:nvPr/>
          </p:nvSpPr>
          <p:spPr>
            <a:xfrm>
              <a:off x="3707904" y="2967335"/>
              <a:ext cx="1647431"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architecture additions</a:t>
              </a:r>
              <a:endParaRPr lang="en-US" sz="1200" dirty="0"/>
            </a:p>
          </p:txBody>
        </p:sp>
        <p:sp>
          <p:nvSpPr>
            <p:cNvPr id="37" name="TextBox 36"/>
            <p:cNvSpPr txBox="1"/>
            <p:nvPr/>
          </p:nvSpPr>
          <p:spPr>
            <a:xfrm>
              <a:off x="3707904" y="3501008"/>
              <a:ext cx="1878339"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multiple usage scenarios</a:t>
              </a:r>
              <a:endParaRPr lang="en-US" sz="1200" dirty="0"/>
            </a:p>
          </p:txBody>
        </p:sp>
        <p:sp>
          <p:nvSpPr>
            <p:cNvPr id="38" name="Left Bracket 37"/>
            <p:cNvSpPr/>
            <p:nvPr/>
          </p:nvSpPr>
          <p:spPr bwMode="auto">
            <a:xfrm>
              <a:off x="4139952" y="425070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TextBox 38"/>
            <p:cNvSpPr txBox="1"/>
            <p:nvPr/>
          </p:nvSpPr>
          <p:spPr>
            <a:xfrm>
              <a:off x="4211960" y="4077072"/>
              <a:ext cx="2434305" cy="461665"/>
            </a:xfrm>
            <a:prstGeom prst="rect">
              <a:avLst/>
            </a:prstGeom>
            <a:noFill/>
          </p:spPr>
          <p:txBody>
            <a:bodyPr wrap="none" rtlCol="0">
              <a:spAutoFit/>
            </a:bodyPr>
            <a:lstStyle/>
            <a:p>
              <a:r>
                <a:rPr lang="en-US" sz="1200" dirty="0" smtClean="0"/>
                <a:t>Solution is readily implementable</a:t>
              </a:r>
              <a:br>
                <a:rPr lang="en-US" sz="1200" dirty="0" smtClean="0"/>
              </a:br>
              <a:r>
                <a:rPr lang="en-US" sz="1200" dirty="0" err="1" smtClean="0"/>
                <a:t>W.o</a:t>
              </a:r>
              <a:r>
                <a:rPr lang="en-US" sz="1200" dirty="0" smtClean="0"/>
                <a:t>. any tech. re-skilling</a:t>
              </a:r>
              <a:endParaRPr lang="en-US" sz="1200" dirty="0"/>
            </a:p>
          </p:txBody>
        </p:sp>
        <p:sp>
          <p:nvSpPr>
            <p:cNvPr id="40" name="TextBox 39"/>
            <p:cNvSpPr txBox="1"/>
            <p:nvPr/>
          </p:nvSpPr>
          <p:spPr>
            <a:xfrm>
              <a:off x="4211960" y="4610745"/>
              <a:ext cx="2277486" cy="461665"/>
            </a:xfrm>
            <a:prstGeom prst="rect">
              <a:avLst/>
            </a:prstGeom>
            <a:noFill/>
          </p:spPr>
          <p:txBody>
            <a:bodyPr wrap="none" rtlCol="0">
              <a:spAutoFit/>
            </a:bodyPr>
            <a:lstStyle/>
            <a:p>
              <a:r>
                <a:rPr lang="en-US" sz="1200" dirty="0" smtClean="0"/>
                <a:t>Solution is time efficient for the </a:t>
              </a:r>
              <a:br>
                <a:rPr lang="en-US" sz="1200" dirty="0" smtClean="0"/>
              </a:br>
              <a:r>
                <a:rPr lang="en-US" sz="1200" dirty="0" smtClean="0"/>
                <a:t>DICE consortium</a:t>
              </a:r>
              <a:endParaRPr lang="en-US" sz="1200" dirty="0"/>
            </a:p>
          </p:txBody>
        </p:sp>
        <p:sp>
          <p:nvSpPr>
            <p:cNvPr id="41" name="Left Bracket 40"/>
            <p:cNvSpPr/>
            <p:nvPr/>
          </p:nvSpPr>
          <p:spPr bwMode="auto">
            <a:xfrm>
              <a:off x="3635896" y="569086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2" name="TextBox 41"/>
            <p:cNvSpPr txBox="1"/>
            <p:nvPr/>
          </p:nvSpPr>
          <p:spPr>
            <a:xfrm>
              <a:off x="3707904" y="5517232"/>
              <a:ext cx="2232248" cy="461665"/>
            </a:xfrm>
            <a:prstGeom prst="rect">
              <a:avLst/>
            </a:prstGeom>
            <a:noFill/>
          </p:spPr>
          <p:txBody>
            <a:bodyPr wrap="square" rtlCol="0">
              <a:spAutoFit/>
            </a:bodyPr>
            <a:lstStyle/>
            <a:p>
              <a:r>
                <a:rPr lang="en-US" sz="1200" dirty="0" smtClean="0"/>
                <a:t>Solution accommodates SME limited resources and skills</a:t>
              </a:r>
              <a:endParaRPr lang="en-US" sz="1200" dirty="0"/>
            </a:p>
          </p:txBody>
        </p:sp>
        <p:sp>
          <p:nvSpPr>
            <p:cNvPr id="43" name="TextBox 42"/>
            <p:cNvSpPr txBox="1"/>
            <p:nvPr/>
          </p:nvSpPr>
          <p:spPr>
            <a:xfrm>
              <a:off x="3707904" y="6050905"/>
              <a:ext cx="2448272" cy="461665"/>
            </a:xfrm>
            <a:prstGeom prst="rect">
              <a:avLst/>
            </a:prstGeom>
            <a:noFill/>
          </p:spPr>
          <p:txBody>
            <a:bodyPr wrap="square" rtlCol="0">
              <a:spAutoFit/>
            </a:bodyPr>
            <a:lstStyle/>
            <a:p>
              <a:r>
                <a:rPr lang="en-US" sz="1200" dirty="0" smtClean="0"/>
                <a:t>Solution is efficient and effective on small infrastructures</a:t>
              </a:r>
              <a:endParaRPr lang="en-US" sz="1200" dirty="0"/>
            </a:p>
          </p:txBody>
        </p:sp>
        <p:sp>
          <p:nvSpPr>
            <p:cNvPr id="24" name="TextBox 23"/>
            <p:cNvSpPr txBox="1"/>
            <p:nvPr/>
          </p:nvSpPr>
          <p:spPr>
            <a:xfrm>
              <a:off x="5652120" y="223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6" name="TextBox 45"/>
            <p:cNvSpPr txBox="1"/>
            <p:nvPr/>
          </p:nvSpPr>
          <p:spPr>
            <a:xfrm>
              <a:off x="6012160" y="22340"/>
              <a:ext cx="2880320" cy="461665"/>
            </a:xfrm>
            <a:prstGeom prst="rect">
              <a:avLst/>
            </a:prstGeom>
            <a:noFill/>
          </p:spPr>
          <p:txBody>
            <a:bodyPr wrap="square" rtlCol="0">
              <a:spAutoFit/>
            </a:bodyPr>
            <a:lstStyle/>
            <a:p>
              <a:r>
                <a:rPr lang="en-US" sz="1200" dirty="0" smtClean="0"/>
                <a:t>Architecture effortlessly integrates with </a:t>
              </a:r>
              <a:r>
                <a:rPr lang="en-US" sz="1200" dirty="0" err="1" smtClean="0"/>
                <a:t>Tasktop</a:t>
              </a:r>
              <a:r>
                <a:rPr lang="en-US" sz="1200" dirty="0" smtClean="0"/>
                <a:t> technologies</a:t>
              </a:r>
              <a:endParaRPr lang="en-US" sz="1200" dirty="0"/>
            </a:p>
          </p:txBody>
        </p:sp>
        <p:sp>
          <p:nvSpPr>
            <p:cNvPr id="47" name="TextBox 46"/>
            <p:cNvSpPr txBox="1"/>
            <p:nvPr/>
          </p:nvSpPr>
          <p:spPr>
            <a:xfrm>
              <a:off x="5364088" y="636481"/>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8" name="TextBox 47"/>
            <p:cNvSpPr txBox="1"/>
            <p:nvPr/>
          </p:nvSpPr>
          <p:spPr>
            <a:xfrm>
              <a:off x="6047373" y="735087"/>
              <a:ext cx="184666" cy="461665"/>
            </a:xfrm>
            <a:prstGeom prst="rect">
              <a:avLst/>
            </a:prstGeom>
            <a:noFill/>
          </p:spPr>
          <p:txBody>
            <a:bodyPr wrap="none" rtlCol="0">
              <a:spAutoFit/>
            </a:bodyPr>
            <a:lstStyle/>
            <a:p>
              <a:endParaRPr lang="en-US" dirty="0"/>
            </a:p>
          </p:txBody>
        </p:sp>
        <p:sp>
          <p:nvSpPr>
            <p:cNvPr id="49" name="TextBox 48"/>
            <p:cNvSpPr txBox="1"/>
            <p:nvPr/>
          </p:nvSpPr>
          <p:spPr>
            <a:xfrm>
              <a:off x="5724128" y="636481"/>
              <a:ext cx="2880320" cy="461665"/>
            </a:xfrm>
            <a:prstGeom prst="rect">
              <a:avLst/>
            </a:prstGeom>
            <a:noFill/>
          </p:spPr>
          <p:txBody>
            <a:bodyPr wrap="square" rtlCol="0">
              <a:spAutoFit/>
            </a:bodyPr>
            <a:lstStyle/>
            <a:p>
              <a:r>
                <a:rPr lang="en-US" sz="1200" dirty="0" smtClean="0"/>
                <a:t>Architecture </a:t>
              </a:r>
              <a:r>
                <a:rPr lang="en-US" sz="1200" dirty="0"/>
                <a:t>effortlessly </a:t>
              </a:r>
              <a:r>
                <a:rPr lang="en-US" sz="1200" dirty="0" smtClean="0"/>
                <a:t>integrates with JIRA, </a:t>
              </a:r>
              <a:r>
                <a:rPr lang="en-US" sz="1200" dirty="0" err="1" smtClean="0"/>
                <a:t>BugZilla</a:t>
              </a:r>
              <a:endParaRPr lang="en-US" sz="1200" dirty="0"/>
            </a:p>
          </p:txBody>
        </p:sp>
        <p:sp>
          <p:nvSpPr>
            <p:cNvPr id="52" name="TextBox 51"/>
            <p:cNvSpPr txBox="1"/>
            <p:nvPr/>
          </p:nvSpPr>
          <p:spPr>
            <a:xfrm>
              <a:off x="4211960" y="1052736"/>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3" name="TextBox 52"/>
            <p:cNvSpPr txBox="1"/>
            <p:nvPr/>
          </p:nvSpPr>
          <p:spPr>
            <a:xfrm>
              <a:off x="4967253" y="1079334"/>
              <a:ext cx="184666" cy="461665"/>
            </a:xfrm>
            <a:prstGeom prst="rect">
              <a:avLst/>
            </a:prstGeom>
            <a:noFill/>
          </p:spPr>
          <p:txBody>
            <a:bodyPr wrap="none" rtlCol="0">
              <a:spAutoFit/>
            </a:bodyPr>
            <a:lstStyle/>
            <a:p>
              <a:endParaRPr lang="en-US" dirty="0"/>
            </a:p>
          </p:txBody>
        </p:sp>
        <p:sp>
          <p:nvSpPr>
            <p:cNvPr id="54" name="TextBox 53"/>
            <p:cNvSpPr txBox="1"/>
            <p:nvPr/>
          </p:nvSpPr>
          <p:spPr>
            <a:xfrm>
              <a:off x="4572000" y="1052736"/>
              <a:ext cx="3528392" cy="461665"/>
            </a:xfrm>
            <a:prstGeom prst="rect">
              <a:avLst/>
            </a:prstGeom>
            <a:noFill/>
          </p:spPr>
          <p:txBody>
            <a:bodyPr wrap="square" rtlCol="0">
              <a:spAutoFit/>
            </a:bodyPr>
            <a:lstStyle/>
            <a:p>
              <a:r>
                <a:rPr lang="en-US" sz="1200" dirty="0" smtClean="0"/>
                <a:t>Architecture is effortlessly extended with man-in-the-middle version control DBs</a:t>
              </a:r>
              <a:endParaRPr lang="en-US" sz="1200" dirty="0"/>
            </a:p>
          </p:txBody>
        </p:sp>
        <p:sp>
          <p:nvSpPr>
            <p:cNvPr id="55" name="TextBox 54"/>
            <p:cNvSpPr txBox="1"/>
            <p:nvPr/>
          </p:nvSpPr>
          <p:spPr>
            <a:xfrm>
              <a:off x="4572000" y="148478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6" name="TextBox 55"/>
            <p:cNvSpPr txBox="1"/>
            <p:nvPr/>
          </p:nvSpPr>
          <p:spPr>
            <a:xfrm>
              <a:off x="4932040" y="1484784"/>
              <a:ext cx="3528392" cy="461665"/>
            </a:xfrm>
            <a:prstGeom prst="rect">
              <a:avLst/>
            </a:prstGeom>
            <a:noFill/>
          </p:spPr>
          <p:txBody>
            <a:bodyPr wrap="square" rtlCol="0">
              <a:spAutoFit/>
            </a:bodyPr>
            <a:lstStyle/>
            <a:p>
              <a:r>
                <a:rPr lang="en-US" sz="1200" dirty="0" smtClean="0"/>
                <a:t>Architecture effortlessly accommodates extensibility and rapid prototyping</a:t>
              </a:r>
              <a:endParaRPr lang="en-US" sz="1200" dirty="0"/>
            </a:p>
          </p:txBody>
        </p:sp>
        <p:sp>
          <p:nvSpPr>
            <p:cNvPr id="57" name="TextBox 56"/>
            <p:cNvSpPr txBox="1"/>
            <p:nvPr/>
          </p:nvSpPr>
          <p:spPr>
            <a:xfrm>
              <a:off x="4716016" y="19888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8" name="TextBox 57"/>
            <p:cNvSpPr txBox="1"/>
            <p:nvPr/>
          </p:nvSpPr>
          <p:spPr>
            <a:xfrm>
              <a:off x="5076056" y="1988840"/>
              <a:ext cx="3528392" cy="461665"/>
            </a:xfrm>
            <a:prstGeom prst="rect">
              <a:avLst/>
            </a:prstGeom>
            <a:noFill/>
          </p:spPr>
          <p:txBody>
            <a:bodyPr wrap="square" rtlCol="0">
              <a:spAutoFit/>
            </a:bodyPr>
            <a:lstStyle/>
            <a:p>
              <a:r>
                <a:rPr lang="en-US" sz="1200" dirty="0" smtClean="0"/>
                <a:t>Architecture effortlessly accommodates inexperienced or loosely experienced users</a:t>
              </a:r>
              <a:endParaRPr lang="en-US" sz="1200" dirty="0"/>
            </a:p>
          </p:txBody>
        </p:sp>
        <p:sp>
          <p:nvSpPr>
            <p:cNvPr id="59" name="TextBox 58"/>
            <p:cNvSpPr txBox="1"/>
            <p:nvPr/>
          </p:nvSpPr>
          <p:spPr>
            <a:xfrm>
              <a:off x="4716016" y="242088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0" name="TextBox 59"/>
            <p:cNvSpPr txBox="1"/>
            <p:nvPr/>
          </p:nvSpPr>
          <p:spPr>
            <a:xfrm>
              <a:off x="5076056" y="2420888"/>
              <a:ext cx="3888432" cy="461665"/>
            </a:xfrm>
            <a:prstGeom prst="rect">
              <a:avLst/>
            </a:prstGeom>
            <a:noFill/>
          </p:spPr>
          <p:txBody>
            <a:bodyPr wrap="square" rtlCol="0">
              <a:spAutoFit/>
            </a:bodyPr>
            <a:lstStyle/>
            <a:p>
              <a:r>
                <a:rPr lang="en-US" sz="1200" dirty="0" smtClean="0"/>
                <a:t>Architecture effortlessly allows ad-hoc configuration of user-interaction and Level-of-control (</a:t>
              </a:r>
              <a:r>
                <a:rPr lang="en-US" sz="1200" dirty="0" err="1" smtClean="0"/>
                <a:t>LoC</a:t>
              </a:r>
              <a:r>
                <a:rPr lang="en-US" sz="1200" dirty="0" smtClean="0"/>
                <a:t>)</a:t>
              </a:r>
              <a:endParaRPr lang="en-US" sz="1200" dirty="0"/>
            </a:p>
          </p:txBody>
        </p:sp>
        <p:sp>
          <p:nvSpPr>
            <p:cNvPr id="61" name="TextBox 60"/>
            <p:cNvSpPr txBox="1"/>
            <p:nvPr/>
          </p:nvSpPr>
          <p:spPr>
            <a:xfrm>
              <a:off x="5148064" y="292494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2" name="TextBox 61"/>
            <p:cNvSpPr txBox="1"/>
            <p:nvPr/>
          </p:nvSpPr>
          <p:spPr>
            <a:xfrm>
              <a:off x="5508104" y="2924944"/>
              <a:ext cx="3888432" cy="276999"/>
            </a:xfrm>
            <a:prstGeom prst="rect">
              <a:avLst/>
            </a:prstGeom>
            <a:noFill/>
          </p:spPr>
          <p:txBody>
            <a:bodyPr wrap="square" rtlCol="0">
              <a:spAutoFit/>
            </a:bodyPr>
            <a:lstStyle/>
            <a:p>
              <a:r>
                <a:rPr lang="en-US" sz="1200" dirty="0" smtClean="0"/>
                <a:t>Architecture effortlessly allows additional services</a:t>
              </a:r>
              <a:endParaRPr lang="en-US" sz="1200" dirty="0"/>
            </a:p>
          </p:txBody>
        </p:sp>
        <p:sp>
          <p:nvSpPr>
            <p:cNvPr id="63" name="TextBox 62"/>
            <p:cNvSpPr txBox="1"/>
            <p:nvPr/>
          </p:nvSpPr>
          <p:spPr>
            <a:xfrm>
              <a:off x="5364088" y="350100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4" name="TextBox 63"/>
            <p:cNvSpPr txBox="1"/>
            <p:nvPr/>
          </p:nvSpPr>
          <p:spPr>
            <a:xfrm>
              <a:off x="5724128" y="3501008"/>
              <a:ext cx="3888432" cy="276999"/>
            </a:xfrm>
            <a:prstGeom prst="rect">
              <a:avLst/>
            </a:prstGeom>
            <a:noFill/>
          </p:spPr>
          <p:txBody>
            <a:bodyPr wrap="square" rtlCol="0">
              <a:spAutoFit/>
            </a:bodyPr>
            <a:lstStyle/>
            <a:p>
              <a:r>
                <a:rPr lang="en-US" sz="1200" dirty="0" smtClean="0"/>
                <a:t>Architecture effortlessly allows domain refocus</a:t>
              </a:r>
              <a:endParaRPr lang="en-US" sz="1200" dirty="0"/>
            </a:p>
          </p:txBody>
        </p:sp>
        <p:sp>
          <p:nvSpPr>
            <p:cNvPr id="65" name="TextBox 64"/>
            <p:cNvSpPr txBox="1"/>
            <p:nvPr/>
          </p:nvSpPr>
          <p:spPr>
            <a:xfrm>
              <a:off x="6444208" y="4077072"/>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6" name="TextBox 65"/>
            <p:cNvSpPr txBox="1"/>
            <p:nvPr/>
          </p:nvSpPr>
          <p:spPr>
            <a:xfrm>
              <a:off x="6804248" y="4077072"/>
              <a:ext cx="2339752" cy="461665"/>
            </a:xfrm>
            <a:prstGeom prst="rect">
              <a:avLst/>
            </a:prstGeom>
            <a:noFill/>
          </p:spPr>
          <p:txBody>
            <a:bodyPr wrap="square" rtlCol="0">
              <a:spAutoFit/>
            </a:bodyPr>
            <a:lstStyle/>
            <a:p>
              <a:r>
                <a:rPr lang="en-US" sz="1200" dirty="0" smtClean="0"/>
                <a:t>Architecture realization does not require tech. training</a:t>
              </a:r>
              <a:endParaRPr lang="en-US" sz="1200" dirty="0"/>
            </a:p>
          </p:txBody>
        </p:sp>
        <p:sp>
          <p:nvSpPr>
            <p:cNvPr id="67" name="TextBox 66"/>
            <p:cNvSpPr txBox="1"/>
            <p:nvPr/>
          </p:nvSpPr>
          <p:spPr>
            <a:xfrm>
              <a:off x="6300192" y="462351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8" name="TextBox 67"/>
            <p:cNvSpPr txBox="1"/>
            <p:nvPr/>
          </p:nvSpPr>
          <p:spPr>
            <a:xfrm>
              <a:off x="6660232" y="4623519"/>
              <a:ext cx="2339752" cy="461665"/>
            </a:xfrm>
            <a:prstGeom prst="rect">
              <a:avLst/>
            </a:prstGeom>
            <a:noFill/>
          </p:spPr>
          <p:txBody>
            <a:bodyPr wrap="square" rtlCol="0">
              <a:spAutoFit/>
            </a:bodyPr>
            <a:lstStyle/>
            <a:p>
              <a:r>
                <a:rPr lang="en-US" sz="1200" dirty="0" smtClean="0"/>
                <a:t>Architecture realization is within the planned DICE schedule</a:t>
              </a:r>
              <a:endParaRPr lang="en-US" sz="1200" dirty="0"/>
            </a:p>
          </p:txBody>
        </p:sp>
        <p:sp>
          <p:nvSpPr>
            <p:cNvPr id="69" name="TextBox 68"/>
            <p:cNvSpPr txBox="1"/>
            <p:nvPr/>
          </p:nvSpPr>
          <p:spPr>
            <a:xfrm>
              <a:off x="5796136" y="5487615"/>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0" name="TextBox 69"/>
            <p:cNvSpPr txBox="1"/>
            <p:nvPr/>
          </p:nvSpPr>
          <p:spPr>
            <a:xfrm>
              <a:off x="6192688" y="5487615"/>
              <a:ext cx="2915816" cy="461665"/>
            </a:xfrm>
            <a:prstGeom prst="rect">
              <a:avLst/>
            </a:prstGeom>
            <a:noFill/>
          </p:spPr>
          <p:txBody>
            <a:bodyPr wrap="square" rtlCol="0">
              <a:spAutoFit/>
            </a:bodyPr>
            <a:lstStyle/>
            <a:p>
              <a:r>
                <a:rPr lang="en-US" sz="1200" dirty="0" smtClean="0"/>
                <a:t>Architecture can be quickly configured and used by a single person</a:t>
              </a:r>
              <a:endParaRPr lang="en-US" sz="1200" dirty="0"/>
            </a:p>
          </p:txBody>
        </p:sp>
        <p:sp>
          <p:nvSpPr>
            <p:cNvPr id="71" name="TextBox 70"/>
            <p:cNvSpPr txBox="1"/>
            <p:nvPr/>
          </p:nvSpPr>
          <p:spPr>
            <a:xfrm>
              <a:off x="5868144" y="606367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2" name="TextBox 71"/>
            <p:cNvSpPr txBox="1"/>
            <p:nvPr/>
          </p:nvSpPr>
          <p:spPr>
            <a:xfrm>
              <a:off x="6264696" y="6063679"/>
              <a:ext cx="2915816" cy="646331"/>
            </a:xfrm>
            <a:prstGeom prst="rect">
              <a:avLst/>
            </a:prstGeom>
            <a:noFill/>
          </p:spPr>
          <p:txBody>
            <a:bodyPr wrap="square" rtlCol="0">
              <a:spAutoFit/>
            </a:bodyPr>
            <a:lstStyle/>
            <a:p>
              <a:r>
                <a:rPr lang="en-US" sz="1200" dirty="0" smtClean="0"/>
                <a:t>Architecture can be quickly configured and used in BYOD* organizational schemes</a:t>
              </a:r>
              <a:endParaRPr lang="en-US" sz="1200" dirty="0"/>
            </a:p>
          </p:txBody>
        </p:sp>
      </p:grpSp>
      <p:sp>
        <p:nvSpPr>
          <p:cNvPr id="44" name="Rectangle 43"/>
          <p:cNvSpPr/>
          <p:nvPr/>
        </p:nvSpPr>
        <p:spPr bwMode="auto">
          <a:xfrm>
            <a:off x="8604448" y="6597352"/>
            <a:ext cx="539552" cy="2606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27979213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0" y="0"/>
            <a:ext cx="9144000" cy="6858000"/>
          </a:xfrm>
          <a:prstGeom prst="rect">
            <a:avLst/>
          </a:prstGeom>
          <a:solidFill>
            <a:schemeClr val="accent1"/>
          </a:solidFill>
          <a:ln w="76200"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grpSp>
        <p:nvGrpSpPr>
          <p:cNvPr id="45" name="Group 44"/>
          <p:cNvGrpSpPr/>
          <p:nvPr/>
        </p:nvGrpSpPr>
        <p:grpSpPr>
          <a:xfrm>
            <a:off x="195818" y="22340"/>
            <a:ext cx="9200718" cy="6687670"/>
            <a:chOff x="195818" y="22340"/>
            <a:chExt cx="9200718" cy="6687670"/>
          </a:xfrm>
        </p:grpSpPr>
        <p:sp>
          <p:nvSpPr>
            <p:cNvPr id="2" name="TextBox 1"/>
            <p:cNvSpPr txBox="1"/>
            <p:nvPr/>
          </p:nvSpPr>
          <p:spPr>
            <a:xfrm>
              <a:off x="195818" y="3048724"/>
              <a:ext cx="1022936" cy="1200328"/>
            </a:xfrm>
            <a:prstGeom prst="rect">
              <a:avLst/>
            </a:prstGeom>
            <a:noFill/>
          </p:spPr>
          <p:txBody>
            <a:bodyPr wrap="none" rtlCol="0">
              <a:spAutoFit/>
            </a:bodyPr>
            <a:lstStyle/>
            <a:p>
              <a:r>
                <a:rPr lang="en-US" dirty="0" smtClean="0"/>
                <a:t>DICE </a:t>
              </a:r>
              <a:br>
                <a:rPr lang="en-US" dirty="0" smtClean="0"/>
              </a:br>
              <a:r>
                <a:rPr lang="en-US" dirty="0" smtClean="0"/>
                <a:t>Utility</a:t>
              </a:r>
            </a:p>
            <a:p>
              <a:r>
                <a:rPr lang="en-US" dirty="0" smtClean="0"/>
                <a:t>Opt. 2</a:t>
              </a:r>
              <a:endParaRPr lang="en-US" dirty="0"/>
            </a:p>
          </p:txBody>
        </p:sp>
        <p:sp>
          <p:nvSpPr>
            <p:cNvPr id="3" name="Left Bracket 2"/>
            <p:cNvSpPr/>
            <p:nvPr/>
          </p:nvSpPr>
          <p:spPr bwMode="auto">
            <a:xfrm>
              <a:off x="1475656" y="548680"/>
              <a:ext cx="432048" cy="5472608"/>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6" name="Straight Connector 5"/>
            <p:cNvCxnSpPr/>
            <p:nvPr/>
          </p:nvCxnSpPr>
          <p:spPr bwMode="auto">
            <a:xfrm flipH="1">
              <a:off x="1187624"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p:cNvSpPr txBox="1"/>
            <p:nvPr/>
          </p:nvSpPr>
          <p:spPr>
            <a:xfrm>
              <a:off x="1907704" y="395372"/>
              <a:ext cx="2186078" cy="369332"/>
            </a:xfrm>
            <a:prstGeom prst="rect">
              <a:avLst/>
            </a:prstGeom>
            <a:noFill/>
          </p:spPr>
          <p:txBody>
            <a:bodyPr wrap="none" rtlCol="0">
              <a:spAutoFit/>
            </a:bodyPr>
            <a:lstStyle/>
            <a:p>
              <a:r>
                <a:rPr lang="en-US" sz="1800" dirty="0" smtClean="0"/>
                <a:t>DevOps-Readiness</a:t>
              </a:r>
              <a:endParaRPr lang="en-US" sz="1800" dirty="0"/>
            </a:p>
          </p:txBody>
        </p:sp>
        <p:sp>
          <p:nvSpPr>
            <p:cNvPr id="8" name="TextBox 7"/>
            <p:cNvSpPr txBox="1"/>
            <p:nvPr/>
          </p:nvSpPr>
          <p:spPr>
            <a:xfrm>
              <a:off x="1907704" y="1259468"/>
              <a:ext cx="1403412" cy="369332"/>
            </a:xfrm>
            <a:prstGeom prst="rect">
              <a:avLst/>
            </a:prstGeom>
            <a:noFill/>
          </p:spPr>
          <p:txBody>
            <a:bodyPr wrap="none" rtlCol="0">
              <a:spAutoFit/>
            </a:bodyPr>
            <a:lstStyle/>
            <a:p>
              <a:r>
                <a:rPr lang="en-US" sz="1800" dirty="0" smtClean="0"/>
                <a:t>Extensibility</a:t>
              </a:r>
              <a:endParaRPr lang="en-US" sz="1800" dirty="0"/>
            </a:p>
          </p:txBody>
        </p:sp>
        <p:cxnSp>
          <p:nvCxnSpPr>
            <p:cNvPr id="12" name="Straight Connector 11"/>
            <p:cNvCxnSpPr/>
            <p:nvPr/>
          </p:nvCxnSpPr>
          <p:spPr bwMode="auto">
            <a:xfrm flipH="1">
              <a:off x="1475656" y="1484784"/>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H="1">
              <a:off x="1475656" y="242088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TextBox 14"/>
            <p:cNvSpPr txBox="1"/>
            <p:nvPr/>
          </p:nvSpPr>
          <p:spPr>
            <a:xfrm>
              <a:off x="1907704" y="2123564"/>
              <a:ext cx="1429222" cy="369332"/>
            </a:xfrm>
            <a:prstGeom prst="rect">
              <a:avLst/>
            </a:prstGeom>
            <a:noFill/>
          </p:spPr>
          <p:txBody>
            <a:bodyPr wrap="none" rtlCol="0">
              <a:spAutoFit/>
            </a:bodyPr>
            <a:lstStyle/>
            <a:p>
              <a:r>
                <a:rPr lang="en-US" sz="1800" dirty="0" smtClean="0"/>
                <a:t>Ease-of-use</a:t>
              </a:r>
              <a:endParaRPr lang="en-US" sz="1800" dirty="0"/>
            </a:p>
          </p:txBody>
        </p:sp>
        <p:cxnSp>
          <p:nvCxnSpPr>
            <p:cNvPr id="16" name="Straight Connector 15"/>
            <p:cNvCxnSpPr/>
            <p:nvPr/>
          </p:nvCxnSpPr>
          <p:spPr bwMode="auto">
            <a:xfrm flipH="1">
              <a:off x="1475656" y="35010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1907704" y="3203684"/>
              <a:ext cx="1762735" cy="369332"/>
            </a:xfrm>
            <a:prstGeom prst="rect">
              <a:avLst/>
            </a:prstGeom>
            <a:noFill/>
          </p:spPr>
          <p:txBody>
            <a:bodyPr wrap="none" rtlCol="0">
              <a:spAutoFit/>
            </a:bodyPr>
            <a:lstStyle/>
            <a:p>
              <a:r>
                <a:rPr lang="en-US" sz="1800" dirty="0" smtClean="0"/>
                <a:t>Generalizability</a:t>
              </a:r>
              <a:endParaRPr lang="en-US" sz="1800" dirty="0"/>
            </a:p>
          </p:txBody>
        </p:sp>
        <p:sp>
          <p:nvSpPr>
            <p:cNvPr id="18" name="TextBox 17"/>
            <p:cNvSpPr txBox="1"/>
            <p:nvPr/>
          </p:nvSpPr>
          <p:spPr>
            <a:xfrm>
              <a:off x="1867861" y="4283804"/>
              <a:ext cx="2344099" cy="369332"/>
            </a:xfrm>
            <a:prstGeom prst="rect">
              <a:avLst/>
            </a:prstGeom>
            <a:noFill/>
          </p:spPr>
          <p:txBody>
            <a:bodyPr wrap="none" rtlCol="0">
              <a:spAutoFit/>
            </a:bodyPr>
            <a:lstStyle/>
            <a:p>
              <a:r>
                <a:rPr lang="en-US" sz="1800" dirty="0" smtClean="0"/>
                <a:t>Implementation-Time</a:t>
              </a:r>
              <a:endParaRPr lang="en-US" sz="1800" dirty="0"/>
            </a:p>
          </p:txBody>
        </p:sp>
        <p:cxnSp>
          <p:nvCxnSpPr>
            <p:cNvPr id="19" name="Straight Connector 18"/>
            <p:cNvCxnSpPr/>
            <p:nvPr/>
          </p:nvCxnSpPr>
          <p:spPr bwMode="auto">
            <a:xfrm flipH="1">
              <a:off x="1475656" y="4509120"/>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1475656" y="5301208"/>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Box 21"/>
            <p:cNvSpPr txBox="1"/>
            <p:nvPr/>
          </p:nvSpPr>
          <p:spPr>
            <a:xfrm>
              <a:off x="1835696" y="5075892"/>
              <a:ext cx="1210901" cy="369332"/>
            </a:xfrm>
            <a:prstGeom prst="rect">
              <a:avLst/>
            </a:prstGeom>
            <a:noFill/>
          </p:spPr>
          <p:txBody>
            <a:bodyPr wrap="none" rtlCol="0">
              <a:spAutoFit/>
            </a:bodyPr>
            <a:lstStyle/>
            <a:p>
              <a:r>
                <a:rPr lang="en-US" sz="1800" dirty="0" smtClean="0"/>
                <a:t>Feasibility</a:t>
              </a:r>
              <a:endParaRPr lang="en-US" sz="1800" dirty="0"/>
            </a:p>
          </p:txBody>
        </p:sp>
        <p:sp>
          <p:nvSpPr>
            <p:cNvPr id="23" name="TextBox 22"/>
            <p:cNvSpPr txBox="1"/>
            <p:nvPr/>
          </p:nvSpPr>
          <p:spPr>
            <a:xfrm>
              <a:off x="1861367" y="5805264"/>
              <a:ext cx="1852453" cy="369332"/>
            </a:xfrm>
            <a:prstGeom prst="rect">
              <a:avLst/>
            </a:prstGeom>
            <a:noFill/>
          </p:spPr>
          <p:txBody>
            <a:bodyPr wrap="none" rtlCol="0">
              <a:spAutoFit/>
            </a:bodyPr>
            <a:lstStyle/>
            <a:p>
              <a:r>
                <a:rPr lang="en-US" sz="1800" dirty="0" smtClean="0"/>
                <a:t>SME-Readiness</a:t>
              </a:r>
              <a:endParaRPr lang="en-US" sz="1800" dirty="0"/>
            </a:p>
          </p:txBody>
        </p:sp>
        <p:sp>
          <p:nvSpPr>
            <p:cNvPr id="13" name="Left Bracket 12"/>
            <p:cNvSpPr/>
            <p:nvPr/>
          </p:nvSpPr>
          <p:spPr bwMode="auto">
            <a:xfrm>
              <a:off x="4211960" y="2606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1" name="TextBox 20"/>
            <p:cNvSpPr txBox="1"/>
            <p:nvPr/>
          </p:nvSpPr>
          <p:spPr>
            <a:xfrm>
              <a:off x="4355976" y="44624"/>
              <a:ext cx="1364977" cy="461665"/>
            </a:xfrm>
            <a:prstGeom prst="rect">
              <a:avLst/>
            </a:prstGeom>
            <a:noFill/>
          </p:spPr>
          <p:txBody>
            <a:bodyPr wrap="none" rtlCol="0">
              <a:spAutoFit/>
            </a:bodyPr>
            <a:lstStyle/>
            <a:p>
              <a:r>
                <a:rPr lang="en-US" sz="1200" dirty="0" smtClean="0"/>
                <a:t>Part of a DevOps </a:t>
              </a:r>
              <a:br>
                <a:rPr lang="en-US" sz="1200" dirty="0" smtClean="0"/>
              </a:br>
              <a:r>
                <a:rPr lang="en-US" sz="1200" dirty="0" smtClean="0"/>
                <a:t>Tool-Chain</a:t>
              </a:r>
              <a:endParaRPr lang="en-US" sz="1200" dirty="0"/>
            </a:p>
          </p:txBody>
        </p:sp>
        <p:sp>
          <p:nvSpPr>
            <p:cNvPr id="26" name="TextBox 25"/>
            <p:cNvSpPr txBox="1"/>
            <p:nvPr/>
          </p:nvSpPr>
          <p:spPr>
            <a:xfrm>
              <a:off x="4355976" y="620688"/>
              <a:ext cx="1176900" cy="461665"/>
            </a:xfrm>
            <a:prstGeom prst="rect">
              <a:avLst/>
            </a:prstGeom>
            <a:noFill/>
          </p:spPr>
          <p:txBody>
            <a:bodyPr wrap="none" rtlCol="0">
              <a:spAutoFit/>
            </a:bodyPr>
            <a:lstStyle/>
            <a:p>
              <a:r>
                <a:rPr lang="en-US" sz="1200" dirty="0" smtClean="0"/>
                <a:t>Easily extends </a:t>
              </a:r>
              <a:br>
                <a:rPr lang="en-US" sz="1200" dirty="0" smtClean="0"/>
              </a:br>
              <a:r>
                <a:rPr lang="en-US" sz="1200" dirty="0" smtClean="0"/>
                <a:t>DevOps tools</a:t>
              </a:r>
              <a:endParaRPr lang="en-US" sz="1200" dirty="0"/>
            </a:p>
          </p:txBody>
        </p:sp>
        <p:sp>
          <p:nvSpPr>
            <p:cNvPr id="27" name="Left Bracket 26"/>
            <p:cNvSpPr/>
            <p:nvPr/>
          </p:nvSpPr>
          <p:spPr bwMode="auto">
            <a:xfrm>
              <a:off x="3347864" y="1196752"/>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3491880" y="980728"/>
              <a:ext cx="843425" cy="461665"/>
            </a:xfrm>
            <a:prstGeom prst="rect">
              <a:avLst/>
            </a:prstGeom>
            <a:noFill/>
          </p:spPr>
          <p:txBody>
            <a:bodyPr wrap="none" rtlCol="0">
              <a:spAutoFit/>
            </a:bodyPr>
            <a:lstStyle/>
            <a:p>
              <a:r>
                <a:rPr lang="en-US" sz="1200" dirty="0" smtClean="0"/>
                <a:t>Feature</a:t>
              </a:r>
              <a:br>
                <a:rPr lang="en-US" sz="1200" dirty="0" smtClean="0"/>
              </a:br>
              <a:r>
                <a:rPr lang="en-US" sz="1200" dirty="0" smtClean="0"/>
                <a:t>extension</a:t>
              </a:r>
              <a:endParaRPr lang="en-US" sz="1200" dirty="0"/>
            </a:p>
          </p:txBody>
        </p:sp>
        <p:sp>
          <p:nvSpPr>
            <p:cNvPr id="29" name="TextBox 28"/>
            <p:cNvSpPr txBox="1"/>
            <p:nvPr/>
          </p:nvSpPr>
          <p:spPr>
            <a:xfrm>
              <a:off x="3491880" y="1484784"/>
              <a:ext cx="1219805" cy="461665"/>
            </a:xfrm>
            <a:prstGeom prst="rect">
              <a:avLst/>
            </a:prstGeom>
            <a:noFill/>
          </p:spPr>
          <p:txBody>
            <a:bodyPr wrap="none" rtlCol="0">
              <a:spAutoFit/>
            </a:bodyPr>
            <a:lstStyle/>
            <a:p>
              <a:r>
                <a:rPr lang="en-US" sz="1200" dirty="0" smtClean="0"/>
                <a:t>Methodological</a:t>
              </a:r>
              <a:br>
                <a:rPr lang="en-US" sz="1200" dirty="0" smtClean="0"/>
              </a:br>
              <a:r>
                <a:rPr lang="en-US" sz="1200" dirty="0" smtClean="0"/>
                <a:t>extension</a:t>
              </a:r>
              <a:endParaRPr lang="en-US" sz="1200" dirty="0"/>
            </a:p>
          </p:txBody>
        </p:sp>
        <p:sp>
          <p:nvSpPr>
            <p:cNvPr id="32" name="Left Bracket 31"/>
            <p:cNvSpPr/>
            <p:nvPr/>
          </p:nvSpPr>
          <p:spPr bwMode="auto">
            <a:xfrm>
              <a:off x="3347864" y="206084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3" name="TextBox 32"/>
            <p:cNvSpPr txBox="1"/>
            <p:nvPr/>
          </p:nvSpPr>
          <p:spPr>
            <a:xfrm>
              <a:off x="3419872" y="1887215"/>
              <a:ext cx="1377300" cy="461665"/>
            </a:xfrm>
            <a:prstGeom prst="rect">
              <a:avLst/>
            </a:prstGeom>
            <a:noFill/>
          </p:spPr>
          <p:txBody>
            <a:bodyPr wrap="none" rtlCol="0">
              <a:spAutoFit/>
            </a:bodyPr>
            <a:lstStyle/>
            <a:p>
              <a:r>
                <a:rPr lang="en-US" sz="1200" dirty="0" smtClean="0"/>
                <a:t>Friendly to</a:t>
              </a:r>
              <a:br>
                <a:rPr lang="en-US" sz="1200" dirty="0" smtClean="0"/>
              </a:br>
              <a:r>
                <a:rPr lang="en-US" sz="1200" dirty="0" smtClean="0"/>
                <a:t>IT-Agnostic users</a:t>
              </a:r>
              <a:endParaRPr lang="en-US" sz="1200" dirty="0"/>
            </a:p>
          </p:txBody>
        </p:sp>
        <p:sp>
          <p:nvSpPr>
            <p:cNvPr id="34" name="TextBox 33"/>
            <p:cNvSpPr txBox="1"/>
            <p:nvPr/>
          </p:nvSpPr>
          <p:spPr>
            <a:xfrm>
              <a:off x="3419872" y="2420888"/>
              <a:ext cx="1459053" cy="461665"/>
            </a:xfrm>
            <a:prstGeom prst="rect">
              <a:avLst/>
            </a:prstGeom>
            <a:noFill/>
          </p:spPr>
          <p:txBody>
            <a:bodyPr wrap="none" rtlCol="0">
              <a:spAutoFit/>
            </a:bodyPr>
            <a:lstStyle/>
            <a:p>
              <a:r>
                <a:rPr lang="en-US" sz="1200" dirty="0" smtClean="0"/>
                <a:t>Customizable user</a:t>
              </a:r>
              <a:br>
                <a:rPr lang="en-US" sz="1200" dirty="0" smtClean="0"/>
              </a:br>
              <a:r>
                <a:rPr lang="en-US" sz="1200" dirty="0" smtClean="0"/>
                <a:t>experience</a:t>
              </a:r>
              <a:endParaRPr lang="en-US" sz="1200" dirty="0"/>
            </a:p>
          </p:txBody>
        </p:sp>
        <p:sp>
          <p:nvSpPr>
            <p:cNvPr id="35" name="Left Bracket 34"/>
            <p:cNvSpPr/>
            <p:nvPr/>
          </p:nvSpPr>
          <p:spPr bwMode="auto">
            <a:xfrm>
              <a:off x="3635896" y="3140968"/>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6" name="TextBox 35"/>
            <p:cNvSpPr txBox="1"/>
            <p:nvPr/>
          </p:nvSpPr>
          <p:spPr>
            <a:xfrm>
              <a:off x="3707904" y="2967335"/>
              <a:ext cx="1647431"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architecture additions</a:t>
              </a:r>
              <a:endParaRPr lang="en-US" sz="1200" dirty="0"/>
            </a:p>
          </p:txBody>
        </p:sp>
        <p:sp>
          <p:nvSpPr>
            <p:cNvPr id="37" name="TextBox 36"/>
            <p:cNvSpPr txBox="1"/>
            <p:nvPr/>
          </p:nvSpPr>
          <p:spPr>
            <a:xfrm>
              <a:off x="3707904" y="3501008"/>
              <a:ext cx="1878339" cy="461665"/>
            </a:xfrm>
            <a:prstGeom prst="rect">
              <a:avLst/>
            </a:prstGeom>
            <a:noFill/>
          </p:spPr>
          <p:txBody>
            <a:bodyPr wrap="none" rtlCol="0">
              <a:spAutoFit/>
            </a:bodyPr>
            <a:lstStyle/>
            <a:p>
              <a:r>
                <a:rPr lang="en-US" sz="1200" dirty="0" smtClean="0"/>
                <a:t>Solution supports</a:t>
              </a:r>
              <a:br>
                <a:rPr lang="en-US" sz="1200" dirty="0" smtClean="0"/>
              </a:br>
              <a:r>
                <a:rPr lang="en-US" sz="1200" dirty="0" smtClean="0"/>
                <a:t>multiple usage scenarios</a:t>
              </a:r>
              <a:endParaRPr lang="en-US" sz="1200" dirty="0"/>
            </a:p>
          </p:txBody>
        </p:sp>
        <p:sp>
          <p:nvSpPr>
            <p:cNvPr id="38" name="Left Bracket 37"/>
            <p:cNvSpPr/>
            <p:nvPr/>
          </p:nvSpPr>
          <p:spPr bwMode="auto">
            <a:xfrm>
              <a:off x="4139952" y="425070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TextBox 38"/>
            <p:cNvSpPr txBox="1"/>
            <p:nvPr/>
          </p:nvSpPr>
          <p:spPr>
            <a:xfrm>
              <a:off x="4211960" y="4077072"/>
              <a:ext cx="2434305" cy="461665"/>
            </a:xfrm>
            <a:prstGeom prst="rect">
              <a:avLst/>
            </a:prstGeom>
            <a:noFill/>
          </p:spPr>
          <p:txBody>
            <a:bodyPr wrap="none" rtlCol="0">
              <a:spAutoFit/>
            </a:bodyPr>
            <a:lstStyle/>
            <a:p>
              <a:r>
                <a:rPr lang="en-US" sz="1200" dirty="0" smtClean="0"/>
                <a:t>Solution is readily implementable</a:t>
              </a:r>
              <a:br>
                <a:rPr lang="en-US" sz="1200" dirty="0" smtClean="0"/>
              </a:br>
              <a:r>
                <a:rPr lang="en-US" sz="1200" dirty="0" err="1" smtClean="0"/>
                <a:t>W.o</a:t>
              </a:r>
              <a:r>
                <a:rPr lang="en-US" sz="1200" dirty="0" smtClean="0"/>
                <a:t>. any tech. re-skilling</a:t>
              </a:r>
              <a:endParaRPr lang="en-US" sz="1200" dirty="0"/>
            </a:p>
          </p:txBody>
        </p:sp>
        <p:sp>
          <p:nvSpPr>
            <p:cNvPr id="40" name="TextBox 39"/>
            <p:cNvSpPr txBox="1"/>
            <p:nvPr/>
          </p:nvSpPr>
          <p:spPr>
            <a:xfrm>
              <a:off x="4211960" y="4610745"/>
              <a:ext cx="2277486" cy="461665"/>
            </a:xfrm>
            <a:prstGeom prst="rect">
              <a:avLst/>
            </a:prstGeom>
            <a:noFill/>
          </p:spPr>
          <p:txBody>
            <a:bodyPr wrap="none" rtlCol="0">
              <a:spAutoFit/>
            </a:bodyPr>
            <a:lstStyle/>
            <a:p>
              <a:r>
                <a:rPr lang="en-US" sz="1200" dirty="0" smtClean="0"/>
                <a:t>Solution is time efficient for the </a:t>
              </a:r>
              <a:br>
                <a:rPr lang="en-US" sz="1200" dirty="0" smtClean="0"/>
              </a:br>
              <a:r>
                <a:rPr lang="en-US" sz="1200" dirty="0" smtClean="0"/>
                <a:t>DICE consortium</a:t>
              </a:r>
              <a:endParaRPr lang="en-US" sz="1200" dirty="0"/>
            </a:p>
          </p:txBody>
        </p:sp>
        <p:sp>
          <p:nvSpPr>
            <p:cNvPr id="41" name="Left Bracket 40"/>
            <p:cNvSpPr/>
            <p:nvPr/>
          </p:nvSpPr>
          <p:spPr bwMode="auto">
            <a:xfrm>
              <a:off x="3635896" y="5690865"/>
              <a:ext cx="72008" cy="648072"/>
            </a:xfrm>
            <a:prstGeom prst="leftBracket">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2" name="TextBox 41"/>
            <p:cNvSpPr txBox="1"/>
            <p:nvPr/>
          </p:nvSpPr>
          <p:spPr>
            <a:xfrm>
              <a:off x="3707904" y="5517232"/>
              <a:ext cx="2232248" cy="461665"/>
            </a:xfrm>
            <a:prstGeom prst="rect">
              <a:avLst/>
            </a:prstGeom>
            <a:noFill/>
          </p:spPr>
          <p:txBody>
            <a:bodyPr wrap="square" rtlCol="0">
              <a:spAutoFit/>
            </a:bodyPr>
            <a:lstStyle/>
            <a:p>
              <a:r>
                <a:rPr lang="en-US" sz="1200" dirty="0" smtClean="0"/>
                <a:t>Solution accommodates SME limited resources and skills</a:t>
              </a:r>
              <a:endParaRPr lang="en-US" sz="1200" dirty="0"/>
            </a:p>
          </p:txBody>
        </p:sp>
        <p:sp>
          <p:nvSpPr>
            <p:cNvPr id="43" name="TextBox 42"/>
            <p:cNvSpPr txBox="1"/>
            <p:nvPr/>
          </p:nvSpPr>
          <p:spPr>
            <a:xfrm>
              <a:off x="3707904" y="6050905"/>
              <a:ext cx="2448272" cy="461665"/>
            </a:xfrm>
            <a:prstGeom prst="rect">
              <a:avLst/>
            </a:prstGeom>
            <a:noFill/>
          </p:spPr>
          <p:txBody>
            <a:bodyPr wrap="square" rtlCol="0">
              <a:spAutoFit/>
            </a:bodyPr>
            <a:lstStyle/>
            <a:p>
              <a:r>
                <a:rPr lang="en-US" sz="1200" dirty="0" smtClean="0"/>
                <a:t>Solution is efficient and effective on small infrastructures</a:t>
              </a:r>
              <a:endParaRPr lang="en-US" sz="1200" dirty="0"/>
            </a:p>
          </p:txBody>
        </p:sp>
        <p:sp>
          <p:nvSpPr>
            <p:cNvPr id="24" name="TextBox 23"/>
            <p:cNvSpPr txBox="1"/>
            <p:nvPr/>
          </p:nvSpPr>
          <p:spPr>
            <a:xfrm>
              <a:off x="5652120" y="223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6" name="TextBox 45"/>
            <p:cNvSpPr txBox="1"/>
            <p:nvPr/>
          </p:nvSpPr>
          <p:spPr>
            <a:xfrm>
              <a:off x="6012160" y="22340"/>
              <a:ext cx="2880320" cy="461665"/>
            </a:xfrm>
            <a:prstGeom prst="rect">
              <a:avLst/>
            </a:prstGeom>
            <a:noFill/>
          </p:spPr>
          <p:txBody>
            <a:bodyPr wrap="square" rtlCol="0">
              <a:spAutoFit/>
            </a:bodyPr>
            <a:lstStyle/>
            <a:p>
              <a:r>
                <a:rPr lang="en-US" sz="1200" b="1" dirty="0" smtClean="0"/>
                <a:t>Architecture effortlessly integrates with </a:t>
              </a:r>
              <a:r>
                <a:rPr lang="en-US" sz="1200" b="1" dirty="0" err="1" smtClean="0"/>
                <a:t>Tasktop</a:t>
              </a:r>
              <a:r>
                <a:rPr lang="en-US" sz="1200" b="1" dirty="0" smtClean="0"/>
                <a:t> technologies</a:t>
              </a:r>
              <a:endParaRPr lang="en-US" sz="1200" b="1" dirty="0"/>
            </a:p>
          </p:txBody>
        </p:sp>
        <p:sp>
          <p:nvSpPr>
            <p:cNvPr id="47" name="TextBox 46"/>
            <p:cNvSpPr txBox="1"/>
            <p:nvPr/>
          </p:nvSpPr>
          <p:spPr>
            <a:xfrm>
              <a:off x="5364088" y="636481"/>
              <a:ext cx="486131" cy="461665"/>
            </a:xfrm>
            <a:prstGeom prst="rect">
              <a:avLst/>
            </a:prstGeom>
            <a:noFill/>
          </p:spPr>
          <p:txBody>
            <a:bodyPr wrap="none" rtlCol="0">
              <a:spAutoFit/>
            </a:bodyPr>
            <a:lstStyle/>
            <a:p>
              <a:r>
                <a:rPr lang="en-US" dirty="0" smtClean="0">
                  <a:sym typeface="Wingdings"/>
                </a:rPr>
                <a:t></a:t>
              </a:r>
              <a:endParaRPr lang="en-US" dirty="0"/>
            </a:p>
          </p:txBody>
        </p:sp>
        <p:sp>
          <p:nvSpPr>
            <p:cNvPr id="48" name="TextBox 47"/>
            <p:cNvSpPr txBox="1"/>
            <p:nvPr/>
          </p:nvSpPr>
          <p:spPr>
            <a:xfrm>
              <a:off x="6047373" y="735087"/>
              <a:ext cx="184666" cy="461665"/>
            </a:xfrm>
            <a:prstGeom prst="rect">
              <a:avLst/>
            </a:prstGeom>
            <a:noFill/>
          </p:spPr>
          <p:txBody>
            <a:bodyPr wrap="none" rtlCol="0">
              <a:spAutoFit/>
            </a:bodyPr>
            <a:lstStyle/>
            <a:p>
              <a:endParaRPr lang="en-US" dirty="0"/>
            </a:p>
          </p:txBody>
        </p:sp>
        <p:sp>
          <p:nvSpPr>
            <p:cNvPr id="49" name="TextBox 48"/>
            <p:cNvSpPr txBox="1"/>
            <p:nvPr/>
          </p:nvSpPr>
          <p:spPr>
            <a:xfrm>
              <a:off x="5724128" y="636481"/>
              <a:ext cx="2880320" cy="461665"/>
            </a:xfrm>
            <a:prstGeom prst="rect">
              <a:avLst/>
            </a:prstGeom>
            <a:noFill/>
          </p:spPr>
          <p:txBody>
            <a:bodyPr wrap="square" rtlCol="0">
              <a:spAutoFit/>
            </a:bodyPr>
            <a:lstStyle/>
            <a:p>
              <a:r>
                <a:rPr lang="en-US" sz="1200" b="1" dirty="0" smtClean="0"/>
                <a:t>Architecture </a:t>
              </a:r>
              <a:r>
                <a:rPr lang="en-US" sz="1200" b="1" dirty="0"/>
                <a:t>effortlessly </a:t>
              </a:r>
              <a:r>
                <a:rPr lang="en-US" sz="1200" b="1" dirty="0" smtClean="0"/>
                <a:t>integrates with JIRA, </a:t>
              </a:r>
              <a:r>
                <a:rPr lang="en-US" sz="1200" b="1" dirty="0" err="1" smtClean="0"/>
                <a:t>BugZilla</a:t>
              </a:r>
              <a:endParaRPr lang="en-US" sz="1200" b="1" dirty="0"/>
            </a:p>
          </p:txBody>
        </p:sp>
        <p:sp>
          <p:nvSpPr>
            <p:cNvPr id="52" name="TextBox 51"/>
            <p:cNvSpPr txBox="1"/>
            <p:nvPr/>
          </p:nvSpPr>
          <p:spPr>
            <a:xfrm>
              <a:off x="4211960" y="1052736"/>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3" name="TextBox 52"/>
            <p:cNvSpPr txBox="1"/>
            <p:nvPr/>
          </p:nvSpPr>
          <p:spPr>
            <a:xfrm>
              <a:off x="4967253" y="1079334"/>
              <a:ext cx="184666" cy="461665"/>
            </a:xfrm>
            <a:prstGeom prst="rect">
              <a:avLst/>
            </a:prstGeom>
            <a:noFill/>
          </p:spPr>
          <p:txBody>
            <a:bodyPr wrap="none" rtlCol="0">
              <a:spAutoFit/>
            </a:bodyPr>
            <a:lstStyle/>
            <a:p>
              <a:endParaRPr lang="en-US" dirty="0"/>
            </a:p>
          </p:txBody>
        </p:sp>
        <p:sp>
          <p:nvSpPr>
            <p:cNvPr id="54" name="TextBox 53"/>
            <p:cNvSpPr txBox="1"/>
            <p:nvPr/>
          </p:nvSpPr>
          <p:spPr>
            <a:xfrm>
              <a:off x="4572000" y="1052736"/>
              <a:ext cx="3528392" cy="461665"/>
            </a:xfrm>
            <a:prstGeom prst="rect">
              <a:avLst/>
            </a:prstGeom>
            <a:noFill/>
          </p:spPr>
          <p:txBody>
            <a:bodyPr wrap="square" rtlCol="0">
              <a:spAutoFit/>
            </a:bodyPr>
            <a:lstStyle/>
            <a:p>
              <a:r>
                <a:rPr lang="en-US" sz="1200" b="1" dirty="0" smtClean="0"/>
                <a:t>Architecture is effortlessly extended with man-in-the-middle version control DBs</a:t>
              </a:r>
              <a:endParaRPr lang="en-US" sz="1200" b="1" dirty="0"/>
            </a:p>
          </p:txBody>
        </p:sp>
        <p:sp>
          <p:nvSpPr>
            <p:cNvPr id="55" name="TextBox 54"/>
            <p:cNvSpPr txBox="1"/>
            <p:nvPr/>
          </p:nvSpPr>
          <p:spPr>
            <a:xfrm>
              <a:off x="4572000" y="148478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6" name="TextBox 55"/>
            <p:cNvSpPr txBox="1"/>
            <p:nvPr/>
          </p:nvSpPr>
          <p:spPr>
            <a:xfrm>
              <a:off x="4932040" y="1484784"/>
              <a:ext cx="3528392" cy="461665"/>
            </a:xfrm>
            <a:prstGeom prst="rect">
              <a:avLst/>
            </a:prstGeom>
            <a:noFill/>
          </p:spPr>
          <p:txBody>
            <a:bodyPr wrap="square" rtlCol="0">
              <a:spAutoFit/>
            </a:bodyPr>
            <a:lstStyle/>
            <a:p>
              <a:r>
                <a:rPr lang="en-US" sz="1200" b="1" dirty="0" smtClean="0"/>
                <a:t>Architecture effortlessly accommodates extensibility and rapid prototyping</a:t>
              </a:r>
              <a:endParaRPr lang="en-US" sz="1200" b="1" dirty="0"/>
            </a:p>
          </p:txBody>
        </p:sp>
        <p:sp>
          <p:nvSpPr>
            <p:cNvPr id="57" name="TextBox 56"/>
            <p:cNvSpPr txBox="1"/>
            <p:nvPr/>
          </p:nvSpPr>
          <p:spPr>
            <a:xfrm>
              <a:off x="4716016" y="1988840"/>
              <a:ext cx="486131" cy="461665"/>
            </a:xfrm>
            <a:prstGeom prst="rect">
              <a:avLst/>
            </a:prstGeom>
            <a:noFill/>
          </p:spPr>
          <p:txBody>
            <a:bodyPr wrap="none" rtlCol="0">
              <a:spAutoFit/>
            </a:bodyPr>
            <a:lstStyle/>
            <a:p>
              <a:r>
                <a:rPr lang="en-US" dirty="0" smtClean="0">
                  <a:sym typeface="Wingdings"/>
                </a:rPr>
                <a:t></a:t>
              </a:r>
              <a:endParaRPr lang="en-US" dirty="0"/>
            </a:p>
          </p:txBody>
        </p:sp>
        <p:sp>
          <p:nvSpPr>
            <p:cNvPr id="58" name="TextBox 57"/>
            <p:cNvSpPr txBox="1"/>
            <p:nvPr/>
          </p:nvSpPr>
          <p:spPr>
            <a:xfrm>
              <a:off x="5076056" y="1988840"/>
              <a:ext cx="3528392" cy="461665"/>
            </a:xfrm>
            <a:prstGeom prst="rect">
              <a:avLst/>
            </a:prstGeom>
            <a:noFill/>
          </p:spPr>
          <p:txBody>
            <a:bodyPr wrap="square" rtlCol="0">
              <a:spAutoFit/>
            </a:bodyPr>
            <a:lstStyle/>
            <a:p>
              <a:r>
                <a:rPr lang="en-US" sz="1200" b="1" dirty="0" smtClean="0"/>
                <a:t>Architecture effortlessly accommodates inexperienced or loosely experienced users</a:t>
              </a:r>
              <a:endParaRPr lang="en-US" sz="1200" b="1" dirty="0"/>
            </a:p>
          </p:txBody>
        </p:sp>
        <p:sp>
          <p:nvSpPr>
            <p:cNvPr id="59" name="TextBox 58"/>
            <p:cNvSpPr txBox="1"/>
            <p:nvPr/>
          </p:nvSpPr>
          <p:spPr>
            <a:xfrm>
              <a:off x="4716016" y="242088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0" name="TextBox 59"/>
            <p:cNvSpPr txBox="1"/>
            <p:nvPr/>
          </p:nvSpPr>
          <p:spPr>
            <a:xfrm>
              <a:off x="5076056" y="2420888"/>
              <a:ext cx="4067944" cy="461665"/>
            </a:xfrm>
            <a:prstGeom prst="rect">
              <a:avLst/>
            </a:prstGeom>
            <a:noFill/>
          </p:spPr>
          <p:txBody>
            <a:bodyPr wrap="square" rtlCol="0">
              <a:spAutoFit/>
            </a:bodyPr>
            <a:lstStyle/>
            <a:p>
              <a:r>
                <a:rPr lang="en-US" sz="1200" b="1" dirty="0" smtClean="0"/>
                <a:t>Architecture effortlessly allows ad-hoc configuration of user-interaction and Level-of-control (</a:t>
              </a:r>
              <a:r>
                <a:rPr lang="en-US" sz="1200" b="1" dirty="0" err="1" smtClean="0"/>
                <a:t>LoC</a:t>
              </a:r>
              <a:r>
                <a:rPr lang="en-US" sz="1200" b="1" dirty="0" smtClean="0"/>
                <a:t>)</a:t>
              </a:r>
              <a:endParaRPr lang="en-US" sz="1200" b="1" dirty="0"/>
            </a:p>
          </p:txBody>
        </p:sp>
        <p:sp>
          <p:nvSpPr>
            <p:cNvPr id="61" name="TextBox 60"/>
            <p:cNvSpPr txBox="1"/>
            <p:nvPr/>
          </p:nvSpPr>
          <p:spPr>
            <a:xfrm>
              <a:off x="5148064" y="2924944"/>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2" name="TextBox 61"/>
            <p:cNvSpPr txBox="1"/>
            <p:nvPr/>
          </p:nvSpPr>
          <p:spPr>
            <a:xfrm>
              <a:off x="5508104" y="3007985"/>
              <a:ext cx="3888432" cy="276999"/>
            </a:xfrm>
            <a:prstGeom prst="rect">
              <a:avLst/>
            </a:prstGeom>
            <a:noFill/>
          </p:spPr>
          <p:txBody>
            <a:bodyPr wrap="square" rtlCol="0">
              <a:spAutoFit/>
            </a:bodyPr>
            <a:lstStyle/>
            <a:p>
              <a:r>
                <a:rPr lang="en-US" sz="1200" dirty="0" smtClean="0"/>
                <a:t>Architecture effortlessly allows additional services</a:t>
              </a:r>
              <a:endParaRPr lang="en-US" sz="1200" dirty="0"/>
            </a:p>
          </p:txBody>
        </p:sp>
        <p:sp>
          <p:nvSpPr>
            <p:cNvPr id="63" name="TextBox 62"/>
            <p:cNvSpPr txBox="1"/>
            <p:nvPr/>
          </p:nvSpPr>
          <p:spPr>
            <a:xfrm>
              <a:off x="5364088" y="3501008"/>
              <a:ext cx="486131" cy="461665"/>
            </a:xfrm>
            <a:prstGeom prst="rect">
              <a:avLst/>
            </a:prstGeom>
            <a:noFill/>
          </p:spPr>
          <p:txBody>
            <a:bodyPr wrap="none" rtlCol="0">
              <a:spAutoFit/>
            </a:bodyPr>
            <a:lstStyle/>
            <a:p>
              <a:r>
                <a:rPr lang="en-US" dirty="0" smtClean="0">
                  <a:sym typeface="Wingdings"/>
                </a:rPr>
                <a:t></a:t>
              </a:r>
              <a:endParaRPr lang="en-US" dirty="0"/>
            </a:p>
          </p:txBody>
        </p:sp>
        <p:sp>
          <p:nvSpPr>
            <p:cNvPr id="64" name="TextBox 63"/>
            <p:cNvSpPr txBox="1"/>
            <p:nvPr/>
          </p:nvSpPr>
          <p:spPr>
            <a:xfrm>
              <a:off x="5724128" y="3501008"/>
              <a:ext cx="3419872" cy="461665"/>
            </a:xfrm>
            <a:prstGeom prst="rect">
              <a:avLst/>
            </a:prstGeom>
            <a:noFill/>
          </p:spPr>
          <p:txBody>
            <a:bodyPr wrap="square" rtlCol="0">
              <a:spAutoFit/>
            </a:bodyPr>
            <a:lstStyle/>
            <a:p>
              <a:r>
                <a:rPr lang="en-US" sz="1200" b="1" dirty="0" smtClean="0"/>
                <a:t>Architecture effortlessly allows domain refocus</a:t>
              </a:r>
              <a:endParaRPr lang="en-US" sz="1200" b="1" dirty="0"/>
            </a:p>
          </p:txBody>
        </p:sp>
        <p:sp>
          <p:nvSpPr>
            <p:cNvPr id="65" name="TextBox 64"/>
            <p:cNvSpPr txBox="1"/>
            <p:nvPr/>
          </p:nvSpPr>
          <p:spPr>
            <a:xfrm>
              <a:off x="6444208" y="4077072"/>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6" name="TextBox 65"/>
            <p:cNvSpPr txBox="1"/>
            <p:nvPr/>
          </p:nvSpPr>
          <p:spPr>
            <a:xfrm>
              <a:off x="6804248" y="4077072"/>
              <a:ext cx="2339752" cy="461665"/>
            </a:xfrm>
            <a:prstGeom prst="rect">
              <a:avLst/>
            </a:prstGeom>
            <a:noFill/>
          </p:spPr>
          <p:txBody>
            <a:bodyPr wrap="square" rtlCol="0">
              <a:spAutoFit/>
            </a:bodyPr>
            <a:lstStyle/>
            <a:p>
              <a:r>
                <a:rPr lang="en-US" sz="1200" b="1" dirty="0" smtClean="0"/>
                <a:t>Architecture realization does not require tech. training</a:t>
              </a:r>
              <a:endParaRPr lang="en-US" sz="1200" b="1" dirty="0"/>
            </a:p>
          </p:txBody>
        </p:sp>
        <p:sp>
          <p:nvSpPr>
            <p:cNvPr id="67" name="TextBox 66"/>
            <p:cNvSpPr txBox="1"/>
            <p:nvPr/>
          </p:nvSpPr>
          <p:spPr>
            <a:xfrm>
              <a:off x="6300192" y="462351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68" name="TextBox 67"/>
            <p:cNvSpPr txBox="1"/>
            <p:nvPr/>
          </p:nvSpPr>
          <p:spPr>
            <a:xfrm>
              <a:off x="6660232" y="4623519"/>
              <a:ext cx="2339752" cy="646331"/>
            </a:xfrm>
            <a:prstGeom prst="rect">
              <a:avLst/>
            </a:prstGeom>
            <a:noFill/>
          </p:spPr>
          <p:txBody>
            <a:bodyPr wrap="square" rtlCol="0">
              <a:spAutoFit/>
            </a:bodyPr>
            <a:lstStyle/>
            <a:p>
              <a:r>
                <a:rPr lang="en-US" sz="1200" b="1" dirty="0" smtClean="0"/>
                <a:t>Architecture realization is within the planned DICE schedule</a:t>
              </a:r>
              <a:endParaRPr lang="en-US" sz="1200" b="1" dirty="0"/>
            </a:p>
          </p:txBody>
        </p:sp>
        <p:sp>
          <p:nvSpPr>
            <p:cNvPr id="69" name="TextBox 68"/>
            <p:cNvSpPr txBox="1"/>
            <p:nvPr/>
          </p:nvSpPr>
          <p:spPr>
            <a:xfrm>
              <a:off x="5796136" y="5487615"/>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0" name="TextBox 69"/>
            <p:cNvSpPr txBox="1"/>
            <p:nvPr/>
          </p:nvSpPr>
          <p:spPr>
            <a:xfrm>
              <a:off x="6192688" y="5487615"/>
              <a:ext cx="2915816" cy="646331"/>
            </a:xfrm>
            <a:prstGeom prst="rect">
              <a:avLst/>
            </a:prstGeom>
            <a:noFill/>
          </p:spPr>
          <p:txBody>
            <a:bodyPr wrap="square" rtlCol="0">
              <a:spAutoFit/>
            </a:bodyPr>
            <a:lstStyle/>
            <a:p>
              <a:r>
                <a:rPr lang="en-US" sz="1200" b="1" dirty="0" smtClean="0"/>
                <a:t>Architecture can be quickly configured and used by a single person</a:t>
              </a:r>
              <a:endParaRPr lang="en-US" sz="1200" b="1" dirty="0"/>
            </a:p>
          </p:txBody>
        </p:sp>
        <p:sp>
          <p:nvSpPr>
            <p:cNvPr id="71" name="TextBox 70"/>
            <p:cNvSpPr txBox="1"/>
            <p:nvPr/>
          </p:nvSpPr>
          <p:spPr>
            <a:xfrm>
              <a:off x="5868144" y="6063679"/>
              <a:ext cx="292515" cy="461665"/>
            </a:xfrm>
            <a:prstGeom prst="rect">
              <a:avLst/>
            </a:prstGeom>
            <a:noFill/>
          </p:spPr>
          <p:txBody>
            <a:bodyPr wrap="square" rtlCol="0">
              <a:spAutoFit/>
            </a:bodyPr>
            <a:lstStyle/>
            <a:p>
              <a:r>
                <a:rPr lang="en-US" dirty="0" smtClean="0">
                  <a:sym typeface="Wingdings"/>
                </a:rPr>
                <a:t></a:t>
              </a:r>
              <a:endParaRPr lang="en-US" dirty="0"/>
            </a:p>
          </p:txBody>
        </p:sp>
        <p:sp>
          <p:nvSpPr>
            <p:cNvPr id="72" name="TextBox 71"/>
            <p:cNvSpPr txBox="1"/>
            <p:nvPr/>
          </p:nvSpPr>
          <p:spPr>
            <a:xfrm>
              <a:off x="6264696" y="6063679"/>
              <a:ext cx="2915816" cy="646331"/>
            </a:xfrm>
            <a:prstGeom prst="rect">
              <a:avLst/>
            </a:prstGeom>
            <a:noFill/>
          </p:spPr>
          <p:txBody>
            <a:bodyPr wrap="square" rtlCol="0">
              <a:spAutoFit/>
            </a:bodyPr>
            <a:lstStyle/>
            <a:p>
              <a:r>
                <a:rPr lang="en-US" sz="1200" b="1" dirty="0" smtClean="0"/>
                <a:t>Architecture can be quickly configured and used in BYOD* organizational schemes</a:t>
              </a:r>
              <a:endParaRPr lang="en-US" sz="1200" b="1" dirty="0"/>
            </a:p>
          </p:txBody>
        </p:sp>
      </p:grpSp>
      <p:sp>
        <p:nvSpPr>
          <p:cNvPr id="44" name="Rectangle 43"/>
          <p:cNvSpPr/>
          <p:nvPr/>
        </p:nvSpPr>
        <p:spPr bwMode="auto">
          <a:xfrm>
            <a:off x="8604448" y="6597352"/>
            <a:ext cx="539552" cy="2606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40398719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dirty="0">
                <a:latin typeface="Arial"/>
                <a:cs typeface="Arial"/>
              </a:rPr>
              <a:t>Goal of ATAM</a:t>
            </a:r>
          </a:p>
        </p:txBody>
      </p:sp>
      <p:sp>
        <p:nvSpPr>
          <p:cNvPr id="51202" name="Content Placeholder 2"/>
          <p:cNvSpPr>
            <a:spLocks noGrp="1"/>
          </p:cNvSpPr>
          <p:nvPr>
            <p:ph idx="1"/>
          </p:nvPr>
        </p:nvSpPr>
        <p:spPr/>
        <p:txBody>
          <a:bodyPr/>
          <a:lstStyle/>
          <a:p>
            <a:r>
              <a:rPr lang="en-US" sz="2400" dirty="0">
                <a:latin typeface="Tahoma" charset="0"/>
              </a:rPr>
              <a:t> The utility tree is based on the main drivers used during the design of the architecture. Its construction is done in consultation with the main decision makers</a:t>
            </a:r>
            <a:r>
              <a:rPr lang="en-US" sz="2400" dirty="0" smtClean="0">
                <a:latin typeface="Tahoma" charset="0"/>
              </a:rPr>
              <a:t>.</a:t>
            </a:r>
          </a:p>
          <a:p>
            <a:endParaRPr lang="en-US" sz="2400" dirty="0">
              <a:latin typeface="Tahoma" charset="0"/>
            </a:endParaRPr>
          </a:p>
          <a:p>
            <a:r>
              <a:rPr lang="en-US" sz="2400" dirty="0" smtClean="0">
                <a:latin typeface="Tahoma" charset="0"/>
              </a:rPr>
              <a:t>Stakeholders</a:t>
            </a:r>
            <a:r>
              <a:rPr lang="en-US" sz="2400" dirty="0">
                <a:latin typeface="Tahoma" charset="0"/>
              </a:rPr>
              <a:t>, including the architect, often construct a much deeper understanding of the architecture, its underlying decisions, and the ramifications thereof. Also, a better documentation is often delivered as a by product of the assessment</a:t>
            </a:r>
            <a:r>
              <a:rPr lang="en-US" sz="2400" dirty="0" smtClean="0">
                <a:latin typeface="Tahoma" charset="0"/>
              </a:rPr>
              <a:t>.</a:t>
            </a:r>
          </a:p>
          <a:p>
            <a:endParaRPr lang="en-US" dirty="0">
              <a:latin typeface="Tahoma" charset="0"/>
            </a:endParaRPr>
          </a:p>
          <a:p>
            <a:r>
              <a:rPr lang="en-US" sz="2400" dirty="0" smtClean="0">
                <a:latin typeface="Tahoma" charset="0"/>
              </a:rPr>
              <a:t>ATAM is mostly for business... </a:t>
            </a:r>
            <a:r>
              <a:rPr lang="en-US" sz="2400" i="1" dirty="0" smtClean="0">
                <a:latin typeface="Tahoma" charset="0"/>
              </a:rPr>
              <a:t>So...</a:t>
            </a:r>
            <a:endParaRPr lang="en-US" sz="2400" i="1" dirty="0">
              <a:latin typeface="Tahoma" charset="0"/>
            </a:endParaRPr>
          </a:p>
        </p:txBody>
      </p:sp>
    </p:spTree>
    <p:extLst>
      <p:ext uri="{BB962C8B-B14F-4D97-AF65-F5344CB8AC3E}">
        <p14:creationId xmlns:p14="http://schemas.microsoft.com/office/powerpoint/2010/main" val="5172574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Bored yet?</a:t>
            </a:r>
            <a:endParaRPr lang="en-US" dirty="0"/>
          </a:p>
        </p:txBody>
      </p:sp>
      <p:sp>
        <p:nvSpPr>
          <p:cNvPr id="3" name="Content Placeholder 2"/>
          <p:cNvSpPr>
            <a:spLocks noGrp="1"/>
          </p:cNvSpPr>
          <p:nvPr>
            <p:ph idx="1"/>
          </p:nvPr>
        </p:nvSpPr>
        <p:spPr/>
        <p:txBody>
          <a:bodyPr/>
          <a:lstStyle/>
          <a:p>
            <a:r>
              <a:rPr lang="en-US" dirty="0" smtClean="0"/>
              <a:t>10 min </a:t>
            </a:r>
            <a:br>
              <a:rPr lang="en-US" dirty="0" smtClean="0"/>
            </a:br>
            <a:r>
              <a:rPr lang="en-US" dirty="0" smtClean="0"/>
              <a:t>Break?</a:t>
            </a:r>
            <a:endParaRPr lang="en-US" dirty="0"/>
          </a:p>
        </p:txBody>
      </p:sp>
      <p:sp>
        <p:nvSpPr>
          <p:cNvPr id="5" name="Slide Number Placeholder 4"/>
          <p:cNvSpPr>
            <a:spLocks noGrp="1"/>
          </p:cNvSpPr>
          <p:nvPr>
            <p:ph type="sldNum" sz="quarter" idx="12"/>
          </p:nvPr>
        </p:nvSpPr>
        <p:spPr/>
        <p:txBody>
          <a:bodyPr/>
          <a:lstStyle/>
          <a:p>
            <a:fld id="{06D1F8CB-7A79-2C44-85CF-E197CAEA5005}" type="slidenum">
              <a:rPr lang="it-IT" smtClean="0"/>
              <a:pPr/>
              <a:t>68</a:t>
            </a:fld>
            <a:endParaRPr lang="it-IT"/>
          </a:p>
        </p:txBody>
      </p:sp>
      <p:pic>
        <p:nvPicPr>
          <p:cNvPr id="6" name="Picture 5"/>
          <p:cNvPicPr>
            <a:picLocks noChangeAspect="1"/>
          </p:cNvPicPr>
          <p:nvPr/>
        </p:nvPicPr>
        <p:blipFill>
          <a:blip r:embed="rId2"/>
          <a:stretch>
            <a:fillRect/>
          </a:stretch>
        </p:blipFill>
        <p:spPr>
          <a:xfrm>
            <a:off x="3745717" y="954639"/>
            <a:ext cx="3113543" cy="4293096"/>
          </a:xfrm>
          <a:prstGeom prst="rect">
            <a:avLst/>
          </a:prstGeom>
        </p:spPr>
      </p:pic>
      <p:pic>
        <p:nvPicPr>
          <p:cNvPr id="7" name="Picture 6"/>
          <p:cNvPicPr>
            <a:picLocks noChangeAspect="1"/>
          </p:cNvPicPr>
          <p:nvPr/>
        </p:nvPicPr>
        <p:blipFill>
          <a:blip r:embed="rId3"/>
          <a:stretch>
            <a:fillRect/>
          </a:stretch>
        </p:blipFill>
        <p:spPr>
          <a:xfrm>
            <a:off x="534215" y="3801998"/>
            <a:ext cx="3535040" cy="2354337"/>
          </a:xfrm>
          <a:prstGeom prst="rect">
            <a:avLst/>
          </a:prstGeom>
        </p:spPr>
      </p:pic>
      <p:sp>
        <p:nvSpPr>
          <p:cNvPr id="4" name="TextBox 3"/>
          <p:cNvSpPr txBox="1"/>
          <p:nvPr/>
        </p:nvSpPr>
        <p:spPr>
          <a:xfrm>
            <a:off x="5092778" y="5520091"/>
            <a:ext cx="3783948" cy="461665"/>
          </a:xfrm>
          <a:prstGeom prst="rect">
            <a:avLst/>
          </a:prstGeom>
          <a:noFill/>
        </p:spPr>
        <p:txBody>
          <a:bodyPr wrap="square" rtlCol="0">
            <a:spAutoFit/>
          </a:bodyPr>
          <a:lstStyle/>
          <a:p>
            <a:r>
              <a:rPr lang="en-CA" dirty="0" smtClean="0"/>
              <a:t>Coming up, ADD</a:t>
            </a:r>
            <a:r>
              <a:rPr lang="mr-IN" dirty="0" smtClean="0"/>
              <a:t>…</a:t>
            </a:r>
            <a:endParaRPr lang="en-CA" dirty="0"/>
          </a:p>
        </p:txBody>
      </p:sp>
    </p:spTree>
    <p:extLst>
      <p:ext uri="{BB962C8B-B14F-4D97-AF65-F5344CB8AC3E}">
        <p14:creationId xmlns:p14="http://schemas.microsoft.com/office/powerpoint/2010/main" val="339826934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noProof="0" dirty="0" smtClean="0"/>
              <a:t>The Need for a Principled Method</a:t>
            </a:r>
            <a:endParaRPr lang="en-US" noProof="0" dirty="0"/>
          </a:p>
        </p:txBody>
      </p:sp>
      <p:sp>
        <p:nvSpPr>
          <p:cNvPr id="3" name="Marcador de contenido 2"/>
          <p:cNvSpPr>
            <a:spLocks noGrp="1"/>
          </p:cNvSpPr>
          <p:nvPr>
            <p:ph idx="1"/>
          </p:nvPr>
        </p:nvSpPr>
        <p:spPr/>
        <p:txBody>
          <a:bodyPr/>
          <a:lstStyle/>
          <a:p>
            <a:r>
              <a:rPr lang="en-US" dirty="0" smtClean="0"/>
              <a:t>How </a:t>
            </a:r>
            <a:r>
              <a:rPr lang="en-US" dirty="0"/>
              <a:t>do you actually perform design? </a:t>
            </a:r>
            <a:endParaRPr lang="en-US" dirty="0" smtClean="0"/>
          </a:p>
          <a:p>
            <a:r>
              <a:rPr lang="en-US" dirty="0" smtClean="0"/>
              <a:t>Performing </a:t>
            </a:r>
            <a:r>
              <a:rPr lang="en-US" dirty="0"/>
              <a:t>design to </a:t>
            </a:r>
            <a:r>
              <a:rPr lang="en-US" i="1" dirty="0"/>
              <a:t>ensure</a:t>
            </a:r>
            <a:r>
              <a:rPr lang="en-US" dirty="0"/>
              <a:t> that the drivers are satisfied requires a principled method. </a:t>
            </a:r>
            <a:endParaRPr lang="en-US" dirty="0" smtClean="0"/>
          </a:p>
          <a:p>
            <a:pPr lvl="1"/>
            <a:r>
              <a:rPr lang="en-US" dirty="0" smtClean="0"/>
              <a:t>By </a:t>
            </a:r>
            <a:r>
              <a:rPr lang="en-US" i="1" dirty="0"/>
              <a:t>principled</a:t>
            </a:r>
            <a:r>
              <a:rPr lang="en-US" dirty="0"/>
              <a:t>, we </a:t>
            </a:r>
            <a:r>
              <a:rPr lang="en-US" dirty="0" smtClean="0"/>
              <a:t>mean a </a:t>
            </a:r>
            <a:r>
              <a:rPr lang="en-US" dirty="0"/>
              <a:t>method that takes into account all of the relevant aspects </a:t>
            </a:r>
            <a:r>
              <a:rPr lang="en-US" dirty="0" smtClean="0"/>
              <a:t>needed </a:t>
            </a:r>
            <a:r>
              <a:rPr lang="en-US" dirty="0"/>
              <a:t>to produce an adequate </a:t>
            </a:r>
            <a:r>
              <a:rPr lang="en-US" dirty="0" smtClean="0"/>
              <a:t>design.</a:t>
            </a:r>
          </a:p>
          <a:p>
            <a:r>
              <a:rPr lang="en-US" noProof="0" dirty="0" smtClean="0"/>
              <a:t>A method provides guidance.</a:t>
            </a:r>
            <a:endParaRPr lang="en-US" noProof="0" dirty="0"/>
          </a:p>
        </p:txBody>
      </p:sp>
    </p:spTree>
    <p:extLst>
      <p:ext uri="{BB962C8B-B14F-4D97-AF65-F5344CB8AC3E}">
        <p14:creationId xmlns:p14="http://schemas.microsoft.com/office/powerpoint/2010/main" val="10379317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Design is at the Center of SE</a:t>
            </a:r>
          </a:p>
        </p:txBody>
      </p:sp>
      <p:pic>
        <p:nvPicPr>
          <p:cNvPr id="49158" name="Picture 6" descr="Design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8" y="1371600"/>
            <a:ext cx="6956425"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1866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smtClean="0"/>
              <a:t>ADD 3.0</a:t>
            </a:r>
            <a:endParaRPr lang="en-US" noProof="0" dirty="0"/>
          </a:p>
        </p:txBody>
      </p:sp>
      <p:sp>
        <p:nvSpPr>
          <p:cNvPr id="3" name="Marcador de contenido 2"/>
          <p:cNvSpPr>
            <a:spLocks noGrp="1"/>
          </p:cNvSpPr>
          <p:nvPr>
            <p:ph idx="1"/>
          </p:nvPr>
        </p:nvSpPr>
        <p:spPr/>
        <p:txBody>
          <a:bodyPr>
            <a:normAutofit/>
          </a:bodyPr>
          <a:lstStyle/>
          <a:p>
            <a:r>
              <a:rPr lang="en-US" dirty="0"/>
              <a:t>Architecture design is performed in a series of </a:t>
            </a:r>
            <a:r>
              <a:rPr lang="en-US" i="1" dirty="0" smtClean="0"/>
              <a:t>rounds</a:t>
            </a:r>
            <a:r>
              <a:rPr lang="en-US" dirty="0" smtClean="0"/>
              <a:t>. </a:t>
            </a:r>
          </a:p>
          <a:p>
            <a:pPr lvl="1"/>
            <a:r>
              <a:rPr lang="en-US" dirty="0" smtClean="0"/>
              <a:t>Each </a:t>
            </a:r>
            <a:r>
              <a:rPr lang="en-US" dirty="0"/>
              <a:t>design round may take place within a project increment such as a sprint. </a:t>
            </a:r>
            <a:endParaRPr lang="en-US" dirty="0" smtClean="0"/>
          </a:p>
          <a:p>
            <a:r>
              <a:rPr lang="en-US" dirty="0" smtClean="0"/>
              <a:t>Within </a:t>
            </a:r>
            <a:r>
              <a:rPr lang="en-US" dirty="0"/>
              <a:t>these rounds, a series of </a:t>
            </a:r>
            <a:r>
              <a:rPr lang="en-US" i="1" dirty="0"/>
              <a:t>design iterations</a:t>
            </a:r>
            <a:r>
              <a:rPr lang="en-US" dirty="0"/>
              <a:t> are performed. </a:t>
            </a:r>
            <a:endParaRPr lang="en-US" dirty="0" smtClean="0"/>
          </a:p>
          <a:p>
            <a:r>
              <a:rPr lang="en-US" dirty="0" smtClean="0"/>
              <a:t>ADD provides </a:t>
            </a:r>
            <a:r>
              <a:rPr lang="en-US" dirty="0"/>
              <a:t>detailed, step-by-step guidance on the tasks </a:t>
            </a:r>
            <a:r>
              <a:rPr lang="en-US" dirty="0" smtClean="0"/>
              <a:t>to </a:t>
            </a:r>
            <a:r>
              <a:rPr lang="en-US" dirty="0"/>
              <a:t>be performed inside the </a:t>
            </a:r>
            <a:r>
              <a:rPr lang="en-US" dirty="0" smtClean="0"/>
              <a:t>iterations.</a:t>
            </a:r>
            <a:endParaRPr lang="en-US" noProof="0" dirty="0" smtClean="0"/>
          </a:p>
        </p:txBody>
      </p:sp>
    </p:spTree>
    <p:extLst>
      <p:ext uri="{BB962C8B-B14F-4D97-AF65-F5344CB8AC3E}">
        <p14:creationId xmlns:p14="http://schemas.microsoft.com/office/powerpoint/2010/main" val="9525241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25" y="274637"/>
            <a:ext cx="1898073" cy="2510127"/>
          </a:xfrm>
        </p:spPr>
        <p:txBody>
          <a:bodyPr>
            <a:normAutofit/>
          </a:bodyPr>
          <a:lstStyle/>
          <a:p>
            <a:pPr algn="l"/>
            <a:r>
              <a:rPr lang="en-US" smtClean="0"/>
              <a:t>ADD’s</a:t>
            </a:r>
            <a:br>
              <a:rPr lang="en-US" smtClean="0"/>
            </a:br>
            <a:r>
              <a:rPr lang="en-US" smtClean="0"/>
              <a:t>Steps</a:t>
            </a:r>
            <a:endParaRPr lang="en-US" dirty="0"/>
          </a:p>
        </p:txBody>
      </p:sp>
      <p:pic>
        <p:nvPicPr>
          <p:cNvPr id="1026" name="Picture 2" descr="https://docs.google.com/drawings/u/1/d/s4e2nyDOHo2225Pw9vPWirg/image?w=581&amp;h=516&amp;rev=1058&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345" y="9272"/>
            <a:ext cx="7333160" cy="651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9608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2213"/>
          </a:xfrm>
        </p:spPr>
        <p:txBody>
          <a:bodyPr>
            <a:normAutofit/>
          </a:bodyPr>
          <a:lstStyle/>
          <a:p>
            <a:r>
              <a:rPr lang="en-US" dirty="0" smtClean="0"/>
              <a:t>Step 1: Review Inputs</a:t>
            </a:r>
            <a:endParaRPr lang="en-US" dirty="0"/>
          </a:p>
        </p:txBody>
      </p:sp>
      <p:sp>
        <p:nvSpPr>
          <p:cNvPr id="4" name="Flowchart: Document 4"/>
          <p:cNvSpPr/>
          <p:nvPr/>
        </p:nvSpPr>
        <p:spPr>
          <a:xfrm>
            <a:off x="1644981" y="1332858"/>
            <a:ext cx="1338888" cy="478952"/>
          </a:xfrm>
          <a:prstGeom prst="flowChartDocumen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Design purpose</a:t>
            </a:r>
          </a:p>
        </p:txBody>
      </p:sp>
      <p:sp>
        <p:nvSpPr>
          <p:cNvPr id="5" name="Flowchart: Document 5"/>
          <p:cNvSpPr/>
          <p:nvPr/>
        </p:nvSpPr>
        <p:spPr>
          <a:xfrm>
            <a:off x="3073743" y="1343740"/>
            <a:ext cx="1338888" cy="478952"/>
          </a:xfrm>
          <a:prstGeom prst="flowChartDocumen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Primary functional requirements</a:t>
            </a:r>
          </a:p>
        </p:txBody>
      </p:sp>
      <p:sp>
        <p:nvSpPr>
          <p:cNvPr id="6" name="Flowchart: Document 6"/>
          <p:cNvSpPr/>
          <p:nvPr/>
        </p:nvSpPr>
        <p:spPr>
          <a:xfrm>
            <a:off x="4502505" y="1354622"/>
            <a:ext cx="1338888" cy="478952"/>
          </a:xfrm>
          <a:prstGeom prst="flowChartDocumen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Quality attribute scenarios</a:t>
            </a:r>
          </a:p>
        </p:txBody>
      </p:sp>
      <p:sp>
        <p:nvSpPr>
          <p:cNvPr id="7" name="Flowchart: Document 7"/>
          <p:cNvSpPr/>
          <p:nvPr/>
        </p:nvSpPr>
        <p:spPr>
          <a:xfrm>
            <a:off x="5931267" y="1354618"/>
            <a:ext cx="1338888" cy="478952"/>
          </a:xfrm>
          <a:prstGeom prst="flowChartDocumen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Constraints</a:t>
            </a:r>
          </a:p>
        </p:txBody>
      </p:sp>
      <p:sp>
        <p:nvSpPr>
          <p:cNvPr id="8" name="Flowchart: Document 8"/>
          <p:cNvSpPr/>
          <p:nvPr/>
        </p:nvSpPr>
        <p:spPr>
          <a:xfrm>
            <a:off x="7360029" y="1365500"/>
            <a:ext cx="1338888" cy="478952"/>
          </a:xfrm>
          <a:prstGeom prst="flowChartDocumen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Architectural </a:t>
            </a:r>
          </a:p>
          <a:p>
            <a:pPr algn="ctr"/>
            <a:r>
              <a:rPr lang="en-US" sz="1000" b="1" dirty="0" smtClean="0"/>
              <a:t>Concerns</a:t>
            </a:r>
          </a:p>
        </p:txBody>
      </p:sp>
      <p:sp>
        <p:nvSpPr>
          <p:cNvPr id="9" name="Rectangle 8"/>
          <p:cNvSpPr/>
          <p:nvPr/>
        </p:nvSpPr>
        <p:spPr>
          <a:xfrm>
            <a:off x="3299634" y="2040463"/>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1: Review Inputs</a:t>
            </a:r>
            <a:endParaRPr lang="en-US" sz="1000" b="1" dirty="0"/>
          </a:p>
        </p:txBody>
      </p:sp>
      <p:sp>
        <p:nvSpPr>
          <p:cNvPr id="10" name="Rectangle 9"/>
          <p:cNvSpPr/>
          <p:nvPr/>
        </p:nvSpPr>
        <p:spPr>
          <a:xfrm>
            <a:off x="3299634" y="2606516"/>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2: Establish iteration goal by selecting drivers</a:t>
            </a:r>
            <a:endParaRPr lang="en-US" sz="1000" b="1" dirty="0"/>
          </a:p>
        </p:txBody>
      </p:sp>
      <p:sp>
        <p:nvSpPr>
          <p:cNvPr id="11" name="Rectangle 10"/>
          <p:cNvSpPr/>
          <p:nvPr/>
        </p:nvSpPr>
        <p:spPr>
          <a:xfrm>
            <a:off x="3299634" y="3172569"/>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3: Choose one or more elements of the system to refine</a:t>
            </a:r>
            <a:endParaRPr lang="en-US" sz="1000" b="1" dirty="0"/>
          </a:p>
        </p:txBody>
      </p:sp>
      <p:sp>
        <p:nvSpPr>
          <p:cNvPr id="12" name="Rectangle 11"/>
          <p:cNvSpPr/>
          <p:nvPr/>
        </p:nvSpPr>
        <p:spPr>
          <a:xfrm>
            <a:off x="3299634" y="3738622"/>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4: Choose one or more design concepts that satisfy the selected drivers</a:t>
            </a:r>
            <a:endParaRPr lang="en-US" sz="1000" b="1" dirty="0"/>
          </a:p>
        </p:txBody>
      </p:sp>
      <p:sp>
        <p:nvSpPr>
          <p:cNvPr id="13" name="Rectangle 12"/>
          <p:cNvSpPr/>
          <p:nvPr/>
        </p:nvSpPr>
        <p:spPr>
          <a:xfrm>
            <a:off x="3299634" y="4304675"/>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5: Instantiate architectural elements, allocate responsibilities and define interfaces</a:t>
            </a:r>
            <a:endParaRPr lang="en-US" sz="1000" b="1" dirty="0"/>
          </a:p>
        </p:txBody>
      </p:sp>
      <p:sp>
        <p:nvSpPr>
          <p:cNvPr id="14" name="Rectangle 13"/>
          <p:cNvSpPr/>
          <p:nvPr/>
        </p:nvSpPr>
        <p:spPr>
          <a:xfrm>
            <a:off x="3299634" y="4870728"/>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Step 6: Sketch views and record design decisions</a:t>
            </a:r>
            <a:endParaRPr lang="en-US" sz="1000" b="1" dirty="0"/>
          </a:p>
        </p:txBody>
      </p:sp>
      <p:sp>
        <p:nvSpPr>
          <p:cNvPr id="15" name="Rectangle 14"/>
          <p:cNvSpPr/>
          <p:nvPr/>
        </p:nvSpPr>
        <p:spPr>
          <a:xfrm>
            <a:off x="3299634" y="5436781"/>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t>Step 7: Perform analysis of current design and review iteration goal and </a:t>
            </a:r>
            <a:r>
              <a:rPr lang="en-US" sz="1000" b="1" dirty="0" smtClean="0"/>
              <a:t>achievement of design purpose</a:t>
            </a:r>
            <a:endParaRPr lang="en-US" sz="1000" b="1" dirty="0"/>
          </a:p>
        </p:txBody>
      </p:sp>
      <p:sp>
        <p:nvSpPr>
          <p:cNvPr id="16"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chemeClr val="tx1"/>
                </a:solidFill>
              </a:rPr>
              <a:t>(Refined) Software architecture design</a:t>
            </a:r>
          </a:p>
        </p:txBody>
      </p:sp>
      <p:cxnSp>
        <p:nvCxnSpPr>
          <p:cNvPr id="17" name="Straight Arrow Connector 16"/>
          <p:cNvCxnSpPr>
            <a:stCxn id="9" idx="2"/>
            <a:endCxn id="12"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2" idx="2"/>
            <a:endCxn id="13"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2"/>
            <a:endCxn id="14"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2"/>
            <a:endCxn id="15"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a:endCxn id="16"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6" idx="2"/>
            <a:endCxn id="17"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7" idx="2"/>
            <a:endCxn id="18"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8" idx="2"/>
            <a:endCxn id="21"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8" idx="1"/>
            <a:endCxn id="13"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8"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0"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1"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6200000">
            <a:off x="2587989" y="4254741"/>
            <a:ext cx="1175322" cy="246221"/>
          </a:xfrm>
          <a:prstGeom prst="rect">
            <a:avLst/>
          </a:prstGeom>
          <a:noFill/>
        </p:spPr>
        <p:txBody>
          <a:bodyPr wrap="none" rtlCol="0">
            <a:spAutoFit/>
          </a:bodyPr>
          <a:lstStyle/>
          <a:p>
            <a:r>
              <a:rPr lang="en-US" sz="1000" dirty="0" smtClean="0"/>
              <a:t>Iterate if necessary</a:t>
            </a:r>
            <a:endParaRPr lang="en-US" sz="1000" dirty="0"/>
          </a:p>
        </p:txBody>
      </p:sp>
      <p:cxnSp>
        <p:nvCxnSpPr>
          <p:cNvPr id="31" name="Elbow Connector 40"/>
          <p:cNvCxnSpPr>
            <a:stCxn id="21" idx="1"/>
            <a:endCxn id="12"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2" name="TextBox 2"/>
          <p:cNvSpPr txBox="1"/>
          <p:nvPr/>
        </p:nvSpPr>
        <p:spPr>
          <a:xfrm rot="16200000">
            <a:off x="1121072" y="4277541"/>
            <a:ext cx="3187091" cy="246221"/>
          </a:xfrm>
          <a:prstGeom prst="rect">
            <a:avLst/>
          </a:prstGeom>
          <a:noFill/>
        </p:spPr>
        <p:txBody>
          <a:bodyPr wrap="none" rtlCol="0">
            <a:spAutoFit/>
          </a:bodyPr>
          <a:lstStyle/>
          <a:p>
            <a:r>
              <a:rPr lang="en-US" sz="1000" dirty="0" smtClean="0"/>
              <a:t>From previous round of iterations or from existing system</a:t>
            </a:r>
            <a:endParaRPr lang="en-US" sz="1000" dirty="0"/>
          </a:p>
        </p:txBody>
      </p:sp>
      <p:sp>
        <p:nvSpPr>
          <p:cNvPr id="33" name="Rounded Rectangular Callout 33"/>
          <p:cNvSpPr/>
          <p:nvPr/>
        </p:nvSpPr>
        <p:spPr>
          <a:xfrm>
            <a:off x="62675" y="3496500"/>
            <a:ext cx="2921194" cy="1708482"/>
          </a:xfrm>
          <a:prstGeom prst="wedgeRoundRectCallout">
            <a:avLst>
              <a:gd name="adj1" fmla="val 53536"/>
              <a:gd name="adj2" fmla="val -156712"/>
              <a:gd name="adj3" fmla="val 16667"/>
            </a:avLst>
          </a:prstGeom>
          <a:solidFill>
            <a:schemeClr val="tx1">
              <a:lumMod val="65000"/>
              <a:lumOff val="35000"/>
            </a:schemeClr>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800" dirty="0" smtClean="0"/>
              <a:t>Before starting with design, ensure that there is clarity on the overall design problem that needs to be solved.</a:t>
            </a:r>
            <a:endParaRPr lang="en-US" sz="1800" dirty="0"/>
          </a:p>
        </p:txBody>
      </p:sp>
      <p:grpSp>
        <p:nvGrpSpPr>
          <p:cNvPr id="34" name="Group 33"/>
          <p:cNvGrpSpPr/>
          <p:nvPr/>
        </p:nvGrpSpPr>
        <p:grpSpPr>
          <a:xfrm>
            <a:off x="7284068" y="5101767"/>
            <a:ext cx="1768103" cy="1659887"/>
            <a:chOff x="7284068" y="5101767"/>
            <a:chExt cx="1768103" cy="1659887"/>
          </a:xfrm>
        </p:grpSpPr>
        <p:sp>
          <p:nvSpPr>
            <p:cNvPr id="35" name="Rectangle 3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smtClean="0"/>
            </a:p>
          </p:txBody>
        </p:sp>
        <p:sp>
          <p:nvSpPr>
            <p:cNvPr id="37"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38" name="TextBox 55"/>
            <p:cNvSpPr txBox="1"/>
            <p:nvPr/>
          </p:nvSpPr>
          <p:spPr>
            <a:xfrm>
              <a:off x="7911036" y="5155103"/>
              <a:ext cx="1005097" cy="307777"/>
            </a:xfrm>
            <a:prstGeom prst="rect">
              <a:avLst/>
            </a:prstGeom>
            <a:noFill/>
          </p:spPr>
          <p:txBody>
            <a:bodyPr wrap="square" rtlCol="0">
              <a:spAutoFit/>
            </a:bodyPr>
            <a:lstStyle/>
            <a:p>
              <a:r>
                <a:rPr lang="en-US" sz="1400" dirty="0" smtClean="0"/>
                <a:t>Driver</a:t>
              </a:r>
            </a:p>
          </p:txBody>
        </p:sp>
        <p:sp>
          <p:nvSpPr>
            <p:cNvPr id="39"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smtClean="0"/>
            </a:p>
          </p:txBody>
        </p:sp>
        <p:sp>
          <p:nvSpPr>
            <p:cNvPr id="40" name="TextBox 55"/>
            <p:cNvSpPr txBox="1"/>
            <p:nvPr/>
          </p:nvSpPr>
          <p:spPr>
            <a:xfrm>
              <a:off x="7916384" y="5768506"/>
              <a:ext cx="1135787" cy="307777"/>
            </a:xfrm>
            <a:prstGeom prst="rect">
              <a:avLst/>
            </a:prstGeom>
            <a:noFill/>
          </p:spPr>
          <p:txBody>
            <a:bodyPr wrap="square" rtlCol="0">
              <a:spAutoFit/>
            </a:bodyPr>
            <a:lstStyle/>
            <a:p>
              <a:r>
                <a:rPr lang="en-US" sz="1400" dirty="0" smtClean="0"/>
                <a:t>Process step</a:t>
              </a:r>
              <a:endParaRPr lang="en-US" sz="1400" dirty="0"/>
            </a:p>
          </p:txBody>
        </p:sp>
        <p:sp>
          <p:nvSpPr>
            <p:cNvPr id="41" name="TextBox 55"/>
            <p:cNvSpPr txBox="1"/>
            <p:nvPr/>
          </p:nvSpPr>
          <p:spPr>
            <a:xfrm>
              <a:off x="7916384" y="5382412"/>
              <a:ext cx="1098433" cy="523220"/>
            </a:xfrm>
            <a:prstGeom prst="rect">
              <a:avLst/>
            </a:prstGeom>
            <a:noFill/>
          </p:spPr>
          <p:txBody>
            <a:bodyPr wrap="square" rtlCol="0">
              <a:spAutoFit/>
            </a:bodyPr>
            <a:lstStyle/>
            <a:p>
              <a:r>
                <a:rPr lang="en-US" sz="1400" dirty="0" smtClean="0"/>
                <a:t>Architecture design</a:t>
              </a:r>
            </a:p>
          </p:txBody>
        </p:sp>
        <p:cxnSp>
          <p:nvCxnSpPr>
            <p:cNvPr id="42"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TextBox 55"/>
            <p:cNvSpPr txBox="1"/>
            <p:nvPr/>
          </p:nvSpPr>
          <p:spPr>
            <a:xfrm>
              <a:off x="7916384" y="5985213"/>
              <a:ext cx="1098433" cy="307777"/>
            </a:xfrm>
            <a:prstGeom prst="rect">
              <a:avLst/>
            </a:prstGeom>
            <a:noFill/>
          </p:spPr>
          <p:txBody>
            <a:bodyPr wrap="square" rtlCol="0">
              <a:spAutoFit/>
            </a:bodyPr>
            <a:lstStyle/>
            <a:p>
              <a:r>
                <a:rPr lang="en-US" sz="1400" dirty="0" smtClean="0"/>
                <a:t>Precedence</a:t>
              </a:r>
              <a:endParaRPr lang="en-US" sz="1400" dirty="0"/>
            </a:p>
          </p:txBody>
        </p:sp>
        <p:cxnSp>
          <p:nvCxnSpPr>
            <p:cNvPr id="44"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55"/>
            <p:cNvSpPr txBox="1"/>
            <p:nvPr/>
          </p:nvSpPr>
          <p:spPr>
            <a:xfrm>
              <a:off x="7911036" y="6238434"/>
              <a:ext cx="1005097" cy="523220"/>
            </a:xfrm>
            <a:prstGeom prst="rect">
              <a:avLst/>
            </a:prstGeom>
            <a:noFill/>
          </p:spPr>
          <p:txBody>
            <a:bodyPr wrap="square" rtlCol="0">
              <a:spAutoFit/>
            </a:bodyPr>
            <a:lstStyle/>
            <a:p>
              <a:r>
                <a:rPr lang="en-US" sz="1400" dirty="0" smtClean="0"/>
                <a:t>Artifact flow</a:t>
              </a:r>
              <a:endParaRPr lang="en-US" sz="1400" dirty="0"/>
            </a:p>
          </p:txBody>
        </p:sp>
      </p:grpSp>
    </p:spTree>
    <p:extLst>
      <p:ext uri="{BB962C8B-B14F-4D97-AF65-F5344CB8AC3E}">
        <p14:creationId xmlns:p14="http://schemas.microsoft.com/office/powerpoint/2010/main" val="170784025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1644981" y="133285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Design purpose</a:t>
            </a:r>
          </a:p>
        </p:txBody>
      </p:sp>
      <p:sp>
        <p:nvSpPr>
          <p:cNvPr id="6" name="Flowchart: Document 5"/>
          <p:cNvSpPr/>
          <p:nvPr/>
        </p:nvSpPr>
        <p:spPr>
          <a:xfrm>
            <a:off x="3073743" y="134374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Primary functional requirements</a:t>
            </a:r>
          </a:p>
        </p:txBody>
      </p:sp>
      <p:sp>
        <p:nvSpPr>
          <p:cNvPr id="7" name="Flowchart: Document 6"/>
          <p:cNvSpPr/>
          <p:nvPr/>
        </p:nvSpPr>
        <p:spPr>
          <a:xfrm>
            <a:off x="4502505" y="1354622"/>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Quality attribute scenarios</a:t>
            </a:r>
          </a:p>
        </p:txBody>
      </p:sp>
      <p:sp>
        <p:nvSpPr>
          <p:cNvPr id="8" name="Flowchart: Document 7"/>
          <p:cNvSpPr/>
          <p:nvPr/>
        </p:nvSpPr>
        <p:spPr>
          <a:xfrm>
            <a:off x="5931267" y="135461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Constraints</a:t>
            </a:r>
          </a:p>
        </p:txBody>
      </p:sp>
      <p:sp>
        <p:nvSpPr>
          <p:cNvPr id="9" name="Flowchart: Document 8"/>
          <p:cNvSpPr/>
          <p:nvPr/>
        </p:nvSpPr>
        <p:spPr>
          <a:xfrm>
            <a:off x="7360029" y="136550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Architectural </a:t>
            </a:r>
          </a:p>
          <a:p>
            <a:pPr algn="ctr"/>
            <a:r>
              <a:rPr lang="en-US" sz="900" b="1" dirty="0" smtClean="0"/>
              <a:t>Concerns</a:t>
            </a:r>
          </a:p>
        </p:txBody>
      </p:sp>
      <p:sp>
        <p:nvSpPr>
          <p:cNvPr id="10" name="Rectangle 9"/>
          <p:cNvSpPr/>
          <p:nvPr/>
        </p:nvSpPr>
        <p:spPr>
          <a:xfrm>
            <a:off x="3299634" y="2040463"/>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1: Review Inputs</a:t>
            </a:r>
            <a:endParaRPr lang="en-US" sz="900" b="1" dirty="0"/>
          </a:p>
        </p:txBody>
      </p:sp>
      <p:sp>
        <p:nvSpPr>
          <p:cNvPr id="11" name="Rectangle 10"/>
          <p:cNvSpPr/>
          <p:nvPr/>
        </p:nvSpPr>
        <p:spPr>
          <a:xfrm>
            <a:off x="3299634" y="2606516"/>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2: Establish iteration goal by selecting drivers</a:t>
            </a:r>
            <a:endParaRPr lang="en-US" sz="900" b="1" dirty="0"/>
          </a:p>
        </p:txBody>
      </p:sp>
      <p:sp>
        <p:nvSpPr>
          <p:cNvPr id="12" name="Rectangle 11"/>
          <p:cNvSpPr/>
          <p:nvPr/>
        </p:nvSpPr>
        <p:spPr>
          <a:xfrm>
            <a:off x="3299634" y="3172569"/>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3: Choose one or more elements of the system to refine</a:t>
            </a:r>
            <a:endParaRPr lang="en-US" sz="900" b="1" dirty="0"/>
          </a:p>
        </p:txBody>
      </p:sp>
      <p:sp>
        <p:nvSpPr>
          <p:cNvPr id="13" name="Rectangle 12"/>
          <p:cNvSpPr/>
          <p:nvPr/>
        </p:nvSpPr>
        <p:spPr>
          <a:xfrm>
            <a:off x="3299634" y="3738622"/>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4: Choose one or more design concepts that satisfy the selected drivers</a:t>
            </a:r>
            <a:endParaRPr lang="en-US" sz="900" b="1" dirty="0"/>
          </a:p>
        </p:txBody>
      </p:sp>
      <p:sp>
        <p:nvSpPr>
          <p:cNvPr id="14" name="Rectangle 13"/>
          <p:cNvSpPr/>
          <p:nvPr/>
        </p:nvSpPr>
        <p:spPr>
          <a:xfrm>
            <a:off x="3299634" y="4304675"/>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5: Instantiate architectural elements, allocate responsibilities and define interfaces</a:t>
            </a:r>
            <a:endParaRPr lang="en-US" sz="900" b="1" dirty="0"/>
          </a:p>
        </p:txBody>
      </p:sp>
      <p:sp>
        <p:nvSpPr>
          <p:cNvPr id="15" name="Rectangle 14"/>
          <p:cNvSpPr/>
          <p:nvPr/>
        </p:nvSpPr>
        <p:spPr>
          <a:xfrm>
            <a:off x="3299634" y="4870728"/>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6: Sketch views and record design decisions</a:t>
            </a:r>
            <a:endParaRPr lang="en-US" sz="900" b="1" dirty="0"/>
          </a:p>
        </p:txBody>
      </p:sp>
      <p:sp>
        <p:nvSpPr>
          <p:cNvPr id="16" name="Rectangle 15"/>
          <p:cNvSpPr/>
          <p:nvPr/>
        </p:nvSpPr>
        <p:spPr>
          <a:xfrm>
            <a:off x="3299634" y="5436781"/>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Step 7: Perform analysis of current design and review iteration goal and </a:t>
            </a:r>
            <a:r>
              <a:rPr lang="en-US" sz="900" b="1" dirty="0" smtClean="0"/>
              <a:t>achievement of design purpose</a:t>
            </a:r>
            <a:endParaRPr lang="en-US" sz="900" b="1" dirty="0"/>
          </a:p>
        </p:txBody>
      </p:sp>
      <p:sp>
        <p:nvSpPr>
          <p:cNvPr id="19"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(Refined) Software architecture design</a:t>
            </a:r>
          </a:p>
        </p:txBody>
      </p:sp>
      <p:cxnSp>
        <p:nvCxnSpPr>
          <p:cNvPr id="21" name="Straight Arrow Connector 20"/>
          <p:cNvCxnSpPr>
            <a:stCxn id="7" idx="2"/>
            <a:endCxn id="10"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1"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12"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4"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2"/>
            <a:endCxn id="15"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2"/>
            <a:endCxn id="19"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1"/>
            <a:endCxn id="11"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6"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5"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8"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9"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2621652" y="4262435"/>
            <a:ext cx="1107996" cy="230832"/>
          </a:xfrm>
          <a:prstGeom prst="rect">
            <a:avLst/>
          </a:prstGeom>
          <a:noFill/>
        </p:spPr>
        <p:txBody>
          <a:bodyPr wrap="none" rtlCol="0">
            <a:spAutoFit/>
          </a:bodyPr>
          <a:lstStyle/>
          <a:p>
            <a:r>
              <a:rPr lang="en-US" sz="900" dirty="0" smtClean="0"/>
              <a:t>Iterate if necessary</a:t>
            </a:r>
            <a:endParaRPr lang="en-US" sz="900" dirty="0"/>
          </a:p>
        </p:txBody>
      </p:sp>
      <p:cxnSp>
        <p:nvCxnSpPr>
          <p:cNvPr id="48" name="Elbow Connector 40"/>
          <p:cNvCxnSpPr>
            <a:stCxn id="19" idx="1"/>
            <a:endCxn id="10"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 name="TextBox 2"/>
          <p:cNvSpPr txBox="1"/>
          <p:nvPr/>
        </p:nvSpPr>
        <p:spPr>
          <a:xfrm rot="16200000">
            <a:off x="1269350" y="4285235"/>
            <a:ext cx="2890535" cy="230832"/>
          </a:xfrm>
          <a:prstGeom prst="rect">
            <a:avLst/>
          </a:prstGeom>
          <a:noFill/>
        </p:spPr>
        <p:txBody>
          <a:bodyPr wrap="none" rtlCol="0">
            <a:spAutoFit/>
          </a:bodyPr>
          <a:lstStyle/>
          <a:p>
            <a:r>
              <a:rPr lang="en-US" sz="900" dirty="0" smtClean="0"/>
              <a:t>From previous round of iterations or from existing system</a:t>
            </a:r>
            <a:endParaRPr lang="en-US" sz="900" dirty="0"/>
          </a:p>
        </p:txBody>
      </p:sp>
      <p:sp>
        <p:nvSpPr>
          <p:cNvPr id="53" name="Rounded Rectangular Callout 35"/>
          <p:cNvSpPr/>
          <p:nvPr/>
        </p:nvSpPr>
        <p:spPr>
          <a:xfrm>
            <a:off x="62675" y="3496502"/>
            <a:ext cx="2897951" cy="2194114"/>
          </a:xfrm>
          <a:prstGeom prst="wedgeRoundRectCallout">
            <a:avLst>
              <a:gd name="adj1" fmla="val 58414"/>
              <a:gd name="adj2" fmla="val -76099"/>
              <a:gd name="adj3" fmla="val 16667"/>
            </a:avLst>
          </a:prstGeom>
          <a:solidFill>
            <a:schemeClr val="tx1">
              <a:lumMod val="65000"/>
              <a:lumOff val="35000"/>
            </a:schemeClr>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800" dirty="0" smtClean="0"/>
              <a:t>The design problem is divided into several sub-problems. </a:t>
            </a:r>
          </a:p>
          <a:p>
            <a:endParaRPr lang="en-US" sz="1800" dirty="0" smtClean="0"/>
          </a:p>
          <a:p>
            <a:r>
              <a:rPr lang="en-US" sz="1800" dirty="0" smtClean="0"/>
              <a:t>An iteration starts by deciding which sub-problem to address.</a:t>
            </a:r>
            <a:endParaRPr lang="en-US" sz="1800" dirty="0"/>
          </a:p>
        </p:txBody>
      </p:sp>
      <p:grpSp>
        <p:nvGrpSpPr>
          <p:cNvPr id="54" name="Group 53"/>
          <p:cNvGrpSpPr/>
          <p:nvPr/>
        </p:nvGrpSpPr>
        <p:grpSpPr>
          <a:xfrm>
            <a:off x="7284068" y="5101767"/>
            <a:ext cx="1768103" cy="1617658"/>
            <a:chOff x="7284068" y="5101767"/>
            <a:chExt cx="1768103" cy="1617658"/>
          </a:xfrm>
        </p:grpSpPr>
        <p:sp>
          <p:nvSpPr>
            <p:cNvPr id="55" name="Rectangle 5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59"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p>
          </p:txBody>
        </p:sp>
        <p:sp>
          <p:nvSpPr>
            <p:cNvPr id="60" name="TextBox 55"/>
            <p:cNvSpPr txBox="1"/>
            <p:nvPr/>
          </p:nvSpPr>
          <p:spPr>
            <a:xfrm>
              <a:off x="7911036" y="5155103"/>
              <a:ext cx="1005097" cy="276999"/>
            </a:xfrm>
            <a:prstGeom prst="rect">
              <a:avLst/>
            </a:prstGeom>
            <a:noFill/>
          </p:spPr>
          <p:txBody>
            <a:bodyPr wrap="square" rtlCol="0">
              <a:spAutoFit/>
            </a:bodyPr>
            <a:lstStyle/>
            <a:p>
              <a:r>
                <a:rPr lang="en-US" sz="1200" dirty="0" smtClean="0"/>
                <a:t>Driver</a:t>
              </a:r>
            </a:p>
          </p:txBody>
        </p:sp>
        <p:sp>
          <p:nvSpPr>
            <p:cNvPr id="61"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62" name="TextBox 55"/>
            <p:cNvSpPr txBox="1"/>
            <p:nvPr/>
          </p:nvSpPr>
          <p:spPr>
            <a:xfrm>
              <a:off x="7916384" y="5768506"/>
              <a:ext cx="1135787" cy="283220"/>
            </a:xfrm>
            <a:prstGeom prst="rect">
              <a:avLst/>
            </a:prstGeom>
            <a:noFill/>
          </p:spPr>
          <p:txBody>
            <a:bodyPr wrap="square" rtlCol="0">
              <a:spAutoFit/>
            </a:bodyPr>
            <a:lstStyle/>
            <a:p>
              <a:r>
                <a:rPr lang="en-US" sz="1200" dirty="0" smtClean="0"/>
                <a:t>Process step</a:t>
              </a:r>
              <a:endParaRPr lang="en-US" sz="1200" dirty="0"/>
            </a:p>
          </p:txBody>
        </p:sp>
        <p:sp>
          <p:nvSpPr>
            <p:cNvPr id="63" name="TextBox 55"/>
            <p:cNvSpPr txBox="1"/>
            <p:nvPr/>
          </p:nvSpPr>
          <p:spPr>
            <a:xfrm>
              <a:off x="7916384" y="5382412"/>
              <a:ext cx="1098433" cy="461665"/>
            </a:xfrm>
            <a:prstGeom prst="rect">
              <a:avLst/>
            </a:prstGeom>
            <a:noFill/>
          </p:spPr>
          <p:txBody>
            <a:bodyPr wrap="square" rtlCol="0">
              <a:spAutoFit/>
            </a:bodyPr>
            <a:lstStyle/>
            <a:p>
              <a:r>
                <a:rPr lang="en-US" sz="1200" dirty="0" smtClean="0"/>
                <a:t>Architecture design</a:t>
              </a:r>
            </a:p>
          </p:txBody>
        </p:sp>
        <p:cxnSp>
          <p:nvCxnSpPr>
            <p:cNvPr id="64"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55"/>
            <p:cNvSpPr txBox="1"/>
            <p:nvPr/>
          </p:nvSpPr>
          <p:spPr>
            <a:xfrm>
              <a:off x="7916384" y="5985213"/>
              <a:ext cx="1098433" cy="278199"/>
            </a:xfrm>
            <a:prstGeom prst="rect">
              <a:avLst/>
            </a:prstGeom>
            <a:noFill/>
          </p:spPr>
          <p:txBody>
            <a:bodyPr wrap="square" rtlCol="0">
              <a:spAutoFit/>
            </a:bodyPr>
            <a:lstStyle/>
            <a:p>
              <a:r>
                <a:rPr lang="en-US" sz="1200" dirty="0" smtClean="0"/>
                <a:t>Precedence</a:t>
              </a:r>
              <a:endParaRPr lang="en-US" sz="1200" dirty="0"/>
            </a:p>
          </p:txBody>
        </p:sp>
        <p:cxnSp>
          <p:nvCxnSpPr>
            <p:cNvPr id="66"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7" name="TextBox 55"/>
            <p:cNvSpPr txBox="1"/>
            <p:nvPr/>
          </p:nvSpPr>
          <p:spPr>
            <a:xfrm>
              <a:off x="7911036" y="6238434"/>
              <a:ext cx="1005097" cy="276999"/>
            </a:xfrm>
            <a:prstGeom prst="rect">
              <a:avLst/>
            </a:prstGeom>
            <a:noFill/>
          </p:spPr>
          <p:txBody>
            <a:bodyPr wrap="square" rtlCol="0">
              <a:spAutoFit/>
            </a:bodyPr>
            <a:lstStyle/>
            <a:p>
              <a:r>
                <a:rPr lang="en-US" sz="1200" dirty="0" smtClean="0"/>
                <a:t>Artifact flow</a:t>
              </a:r>
              <a:endParaRPr lang="en-US" sz="1200" dirty="0"/>
            </a:p>
          </p:txBody>
        </p:sp>
      </p:grpSp>
      <p:sp>
        <p:nvSpPr>
          <p:cNvPr id="46" name="Title 1"/>
          <p:cNvSpPr>
            <a:spLocks noGrp="1"/>
          </p:cNvSpPr>
          <p:nvPr>
            <p:ph type="title"/>
          </p:nvPr>
        </p:nvSpPr>
        <p:spPr>
          <a:xfrm>
            <a:off x="457200" y="274638"/>
            <a:ext cx="8229600" cy="862213"/>
          </a:xfrm>
        </p:spPr>
        <p:txBody>
          <a:bodyPr>
            <a:normAutofit/>
          </a:bodyPr>
          <a:lstStyle/>
          <a:p>
            <a:r>
              <a:rPr lang="en-US" dirty="0" smtClean="0"/>
              <a:t>Step 2: Establish Iteration Goal</a:t>
            </a:r>
            <a:endParaRPr lang="en-US" dirty="0"/>
          </a:p>
        </p:txBody>
      </p:sp>
    </p:spTree>
    <p:extLst>
      <p:ext uri="{BB962C8B-B14F-4D97-AF65-F5344CB8AC3E}">
        <p14:creationId xmlns:p14="http://schemas.microsoft.com/office/powerpoint/2010/main" val="3444072877"/>
      </p:ext>
    </p:extLst>
  </p:cSld>
  <p:clrMapOvr>
    <a:masterClrMapping/>
  </p:clrMapOvr>
  <mc:AlternateContent xmlns:mc="http://schemas.openxmlformats.org/markup-compatibility/2006" xmlns:p14="http://schemas.microsoft.com/office/powerpoint/2010/main">
    <mc:Choice Requires="p14">
      <p:transition spd="slow" p14:dur="2000" advTm="227"/>
    </mc:Choice>
    <mc:Fallback xmlns="">
      <p:transition xmlns:p14="http://schemas.microsoft.com/office/powerpoint/2010/main" spd="slow" advTm="227"/>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1644981" y="133285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Design purpose</a:t>
            </a:r>
          </a:p>
        </p:txBody>
      </p:sp>
      <p:sp>
        <p:nvSpPr>
          <p:cNvPr id="6" name="Flowchart: Document 5"/>
          <p:cNvSpPr/>
          <p:nvPr/>
        </p:nvSpPr>
        <p:spPr>
          <a:xfrm>
            <a:off x="3073743" y="134374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Primary functional requirements</a:t>
            </a:r>
          </a:p>
        </p:txBody>
      </p:sp>
      <p:sp>
        <p:nvSpPr>
          <p:cNvPr id="7" name="Flowchart: Document 6"/>
          <p:cNvSpPr/>
          <p:nvPr/>
        </p:nvSpPr>
        <p:spPr>
          <a:xfrm>
            <a:off x="4502505" y="1354622"/>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Quality attribute scenarios</a:t>
            </a:r>
          </a:p>
        </p:txBody>
      </p:sp>
      <p:sp>
        <p:nvSpPr>
          <p:cNvPr id="8" name="Flowchart: Document 7"/>
          <p:cNvSpPr/>
          <p:nvPr/>
        </p:nvSpPr>
        <p:spPr>
          <a:xfrm>
            <a:off x="5931267" y="135461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Constraints</a:t>
            </a:r>
          </a:p>
        </p:txBody>
      </p:sp>
      <p:sp>
        <p:nvSpPr>
          <p:cNvPr id="9" name="Flowchart: Document 8"/>
          <p:cNvSpPr/>
          <p:nvPr/>
        </p:nvSpPr>
        <p:spPr>
          <a:xfrm>
            <a:off x="7360029" y="136550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Architectural </a:t>
            </a:r>
          </a:p>
          <a:p>
            <a:pPr algn="ctr"/>
            <a:r>
              <a:rPr lang="en-US" sz="900" b="1" dirty="0" smtClean="0"/>
              <a:t>Concerns</a:t>
            </a:r>
          </a:p>
        </p:txBody>
      </p:sp>
      <p:sp>
        <p:nvSpPr>
          <p:cNvPr id="10" name="Rectangle 9"/>
          <p:cNvSpPr/>
          <p:nvPr/>
        </p:nvSpPr>
        <p:spPr>
          <a:xfrm>
            <a:off x="3299634" y="2040463"/>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1: Review Inputs</a:t>
            </a:r>
            <a:endParaRPr lang="en-US" sz="900" b="1" dirty="0"/>
          </a:p>
        </p:txBody>
      </p:sp>
      <p:sp>
        <p:nvSpPr>
          <p:cNvPr id="11" name="Rectangle 10"/>
          <p:cNvSpPr/>
          <p:nvPr/>
        </p:nvSpPr>
        <p:spPr>
          <a:xfrm>
            <a:off x="3299634" y="2606516"/>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2: Establish iteration goal by selecting drivers</a:t>
            </a:r>
            <a:endParaRPr lang="en-US" sz="900" b="1" dirty="0"/>
          </a:p>
        </p:txBody>
      </p:sp>
      <p:sp>
        <p:nvSpPr>
          <p:cNvPr id="12" name="Rectangle 11"/>
          <p:cNvSpPr/>
          <p:nvPr/>
        </p:nvSpPr>
        <p:spPr>
          <a:xfrm>
            <a:off x="3299634" y="3172569"/>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3: Choose one or more elements of the system to refine</a:t>
            </a:r>
            <a:endParaRPr lang="en-US" sz="900" b="1" dirty="0"/>
          </a:p>
        </p:txBody>
      </p:sp>
      <p:sp>
        <p:nvSpPr>
          <p:cNvPr id="13" name="Rectangle 12"/>
          <p:cNvSpPr/>
          <p:nvPr/>
        </p:nvSpPr>
        <p:spPr>
          <a:xfrm>
            <a:off x="3299634" y="3738622"/>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4: Choose one or more design concepts that satisfy the selected drivers</a:t>
            </a:r>
            <a:endParaRPr lang="en-US" sz="900" b="1" dirty="0"/>
          </a:p>
        </p:txBody>
      </p:sp>
      <p:sp>
        <p:nvSpPr>
          <p:cNvPr id="14" name="Rectangle 13"/>
          <p:cNvSpPr/>
          <p:nvPr/>
        </p:nvSpPr>
        <p:spPr>
          <a:xfrm>
            <a:off x="3299634" y="4304675"/>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5: Instantiate architectural elements, allocate responsibilities and define interfaces</a:t>
            </a:r>
            <a:endParaRPr lang="en-US" sz="900" b="1" dirty="0"/>
          </a:p>
        </p:txBody>
      </p:sp>
      <p:sp>
        <p:nvSpPr>
          <p:cNvPr id="15" name="Rectangle 14"/>
          <p:cNvSpPr/>
          <p:nvPr/>
        </p:nvSpPr>
        <p:spPr>
          <a:xfrm>
            <a:off x="3299634" y="4870728"/>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6: Sketch views and record design decisions</a:t>
            </a:r>
            <a:endParaRPr lang="en-US" sz="900" b="1" dirty="0"/>
          </a:p>
        </p:txBody>
      </p:sp>
      <p:sp>
        <p:nvSpPr>
          <p:cNvPr id="16" name="Rectangle 15"/>
          <p:cNvSpPr/>
          <p:nvPr/>
        </p:nvSpPr>
        <p:spPr>
          <a:xfrm>
            <a:off x="3299634" y="5436781"/>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Step 7: Perform analysis of current design and review iteration goal and </a:t>
            </a:r>
            <a:r>
              <a:rPr lang="en-US" sz="900" b="1" dirty="0" smtClean="0"/>
              <a:t>achievement of design purpose</a:t>
            </a:r>
            <a:endParaRPr lang="en-US" sz="900" b="1" dirty="0"/>
          </a:p>
        </p:txBody>
      </p:sp>
      <p:sp>
        <p:nvSpPr>
          <p:cNvPr id="19"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(Refined) Software architecture design</a:t>
            </a:r>
          </a:p>
        </p:txBody>
      </p:sp>
      <p:cxnSp>
        <p:nvCxnSpPr>
          <p:cNvPr id="21" name="Straight Arrow Connector 20"/>
          <p:cNvCxnSpPr>
            <a:stCxn id="7" idx="2"/>
            <a:endCxn id="10"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1"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12"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4"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2"/>
            <a:endCxn id="15"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2"/>
            <a:endCxn id="19"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1"/>
            <a:endCxn id="11"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6"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5"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8"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9"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2621652" y="4262435"/>
            <a:ext cx="1107996" cy="230832"/>
          </a:xfrm>
          <a:prstGeom prst="rect">
            <a:avLst/>
          </a:prstGeom>
          <a:noFill/>
        </p:spPr>
        <p:txBody>
          <a:bodyPr wrap="none" rtlCol="0">
            <a:spAutoFit/>
          </a:bodyPr>
          <a:lstStyle/>
          <a:p>
            <a:r>
              <a:rPr lang="en-US" sz="900" dirty="0" smtClean="0"/>
              <a:t>Iterate if necessary</a:t>
            </a:r>
            <a:endParaRPr lang="en-US" sz="900" dirty="0"/>
          </a:p>
        </p:txBody>
      </p:sp>
      <p:cxnSp>
        <p:nvCxnSpPr>
          <p:cNvPr id="48" name="Elbow Connector 40"/>
          <p:cNvCxnSpPr>
            <a:stCxn id="19" idx="1"/>
            <a:endCxn id="10"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 name="TextBox 2"/>
          <p:cNvSpPr txBox="1"/>
          <p:nvPr/>
        </p:nvSpPr>
        <p:spPr>
          <a:xfrm rot="16200000">
            <a:off x="1269350" y="4285235"/>
            <a:ext cx="2890535" cy="230832"/>
          </a:xfrm>
          <a:prstGeom prst="rect">
            <a:avLst/>
          </a:prstGeom>
          <a:noFill/>
        </p:spPr>
        <p:txBody>
          <a:bodyPr wrap="none" rtlCol="0">
            <a:spAutoFit/>
          </a:bodyPr>
          <a:lstStyle/>
          <a:p>
            <a:r>
              <a:rPr lang="en-US" sz="900" dirty="0" smtClean="0"/>
              <a:t>From previous round of iterations or from existing system</a:t>
            </a:r>
            <a:endParaRPr lang="en-US" sz="900" dirty="0"/>
          </a:p>
        </p:txBody>
      </p:sp>
      <p:sp>
        <p:nvSpPr>
          <p:cNvPr id="53" name="Rounded Rectangular Callout 35"/>
          <p:cNvSpPr/>
          <p:nvPr/>
        </p:nvSpPr>
        <p:spPr>
          <a:xfrm>
            <a:off x="58260" y="1899096"/>
            <a:ext cx="2910613" cy="4757264"/>
          </a:xfrm>
          <a:prstGeom prst="wedgeRoundRectCallout">
            <a:avLst>
              <a:gd name="adj1" fmla="val 61127"/>
              <a:gd name="adj2" fmla="val -7257"/>
              <a:gd name="adj3" fmla="val 16667"/>
            </a:avLst>
          </a:prstGeom>
          <a:solidFill>
            <a:schemeClr val="tx1">
              <a:lumMod val="65000"/>
              <a:lumOff val="35000"/>
            </a:schemeClr>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nSpc>
                <a:spcPct val="90000"/>
              </a:lnSpc>
            </a:pPr>
            <a:r>
              <a:rPr lang="en-US" sz="1800" dirty="0" smtClean="0"/>
              <a:t>3 types of decisions are made to address the sub-problem:</a:t>
            </a:r>
          </a:p>
          <a:p>
            <a:pPr>
              <a:lnSpc>
                <a:spcPct val="90000"/>
              </a:lnSpc>
            </a:pPr>
            <a:endParaRPr lang="en-US" sz="1800" dirty="0" smtClean="0"/>
          </a:p>
          <a:p>
            <a:pPr>
              <a:lnSpc>
                <a:spcPct val="90000"/>
              </a:lnSpc>
            </a:pPr>
            <a:r>
              <a:rPr lang="en-US" sz="1800" dirty="0" smtClean="0"/>
              <a:t>1. Select the parts that need to be decomposed</a:t>
            </a:r>
          </a:p>
          <a:p>
            <a:pPr>
              <a:lnSpc>
                <a:spcPct val="70000"/>
              </a:lnSpc>
            </a:pPr>
            <a:endParaRPr lang="en-US" sz="1800" dirty="0" smtClean="0"/>
          </a:p>
          <a:p>
            <a:pPr>
              <a:lnSpc>
                <a:spcPct val="90000"/>
              </a:lnSpc>
            </a:pPr>
            <a:r>
              <a:rPr lang="en-US" sz="1800" dirty="0" smtClean="0"/>
              <a:t>2. Identify and select  existing solutions that support the decomposition</a:t>
            </a:r>
          </a:p>
          <a:p>
            <a:pPr>
              <a:lnSpc>
                <a:spcPct val="70000"/>
              </a:lnSpc>
            </a:pPr>
            <a:endParaRPr lang="en-US" sz="1800" dirty="0" smtClean="0"/>
          </a:p>
          <a:p>
            <a:pPr>
              <a:lnSpc>
                <a:spcPct val="90000"/>
              </a:lnSpc>
            </a:pPr>
            <a:r>
              <a:rPr lang="en-US" sz="1800" dirty="0" smtClean="0"/>
              <a:t>3. Create elements from the existing solution and establish  their responsibilities and interfaces</a:t>
            </a:r>
          </a:p>
        </p:txBody>
      </p:sp>
      <p:grpSp>
        <p:nvGrpSpPr>
          <p:cNvPr id="54" name="Group 53"/>
          <p:cNvGrpSpPr/>
          <p:nvPr/>
        </p:nvGrpSpPr>
        <p:grpSpPr>
          <a:xfrm>
            <a:off x="7284068" y="5101767"/>
            <a:ext cx="1768103" cy="1617658"/>
            <a:chOff x="7284068" y="5101767"/>
            <a:chExt cx="1768103" cy="1617658"/>
          </a:xfrm>
        </p:grpSpPr>
        <p:sp>
          <p:nvSpPr>
            <p:cNvPr id="55" name="Rectangle 5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59"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p>
          </p:txBody>
        </p:sp>
        <p:sp>
          <p:nvSpPr>
            <p:cNvPr id="60" name="TextBox 55"/>
            <p:cNvSpPr txBox="1"/>
            <p:nvPr/>
          </p:nvSpPr>
          <p:spPr>
            <a:xfrm>
              <a:off x="7911036" y="5155103"/>
              <a:ext cx="1005097" cy="276999"/>
            </a:xfrm>
            <a:prstGeom prst="rect">
              <a:avLst/>
            </a:prstGeom>
            <a:noFill/>
          </p:spPr>
          <p:txBody>
            <a:bodyPr wrap="square" rtlCol="0">
              <a:spAutoFit/>
            </a:bodyPr>
            <a:lstStyle/>
            <a:p>
              <a:r>
                <a:rPr lang="en-US" sz="1200" dirty="0" smtClean="0"/>
                <a:t>Driver</a:t>
              </a:r>
            </a:p>
          </p:txBody>
        </p:sp>
        <p:sp>
          <p:nvSpPr>
            <p:cNvPr id="61"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62" name="TextBox 55"/>
            <p:cNvSpPr txBox="1"/>
            <p:nvPr/>
          </p:nvSpPr>
          <p:spPr>
            <a:xfrm>
              <a:off x="7916384" y="5768506"/>
              <a:ext cx="1135787" cy="283220"/>
            </a:xfrm>
            <a:prstGeom prst="rect">
              <a:avLst/>
            </a:prstGeom>
            <a:noFill/>
          </p:spPr>
          <p:txBody>
            <a:bodyPr wrap="square" rtlCol="0">
              <a:spAutoFit/>
            </a:bodyPr>
            <a:lstStyle/>
            <a:p>
              <a:r>
                <a:rPr lang="en-US" sz="1200" dirty="0" smtClean="0"/>
                <a:t>Process step</a:t>
              </a:r>
              <a:endParaRPr lang="en-US" sz="1200" dirty="0"/>
            </a:p>
          </p:txBody>
        </p:sp>
        <p:sp>
          <p:nvSpPr>
            <p:cNvPr id="63" name="TextBox 55"/>
            <p:cNvSpPr txBox="1"/>
            <p:nvPr/>
          </p:nvSpPr>
          <p:spPr>
            <a:xfrm>
              <a:off x="7916384" y="5382412"/>
              <a:ext cx="1098433" cy="461665"/>
            </a:xfrm>
            <a:prstGeom prst="rect">
              <a:avLst/>
            </a:prstGeom>
            <a:noFill/>
          </p:spPr>
          <p:txBody>
            <a:bodyPr wrap="square" rtlCol="0">
              <a:spAutoFit/>
            </a:bodyPr>
            <a:lstStyle/>
            <a:p>
              <a:r>
                <a:rPr lang="en-US" sz="1200" dirty="0" smtClean="0"/>
                <a:t>Architecture design</a:t>
              </a:r>
            </a:p>
          </p:txBody>
        </p:sp>
        <p:cxnSp>
          <p:nvCxnSpPr>
            <p:cNvPr id="64"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55"/>
            <p:cNvSpPr txBox="1"/>
            <p:nvPr/>
          </p:nvSpPr>
          <p:spPr>
            <a:xfrm>
              <a:off x="7916384" y="5985213"/>
              <a:ext cx="1098433" cy="278199"/>
            </a:xfrm>
            <a:prstGeom prst="rect">
              <a:avLst/>
            </a:prstGeom>
            <a:noFill/>
          </p:spPr>
          <p:txBody>
            <a:bodyPr wrap="square" rtlCol="0">
              <a:spAutoFit/>
            </a:bodyPr>
            <a:lstStyle/>
            <a:p>
              <a:r>
                <a:rPr lang="en-US" sz="1200" dirty="0" smtClean="0"/>
                <a:t>Precedence</a:t>
              </a:r>
              <a:endParaRPr lang="en-US" sz="1200" dirty="0"/>
            </a:p>
          </p:txBody>
        </p:sp>
        <p:cxnSp>
          <p:nvCxnSpPr>
            <p:cNvPr id="66"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7" name="TextBox 55"/>
            <p:cNvSpPr txBox="1"/>
            <p:nvPr/>
          </p:nvSpPr>
          <p:spPr>
            <a:xfrm>
              <a:off x="7911036" y="6238434"/>
              <a:ext cx="1005097" cy="276999"/>
            </a:xfrm>
            <a:prstGeom prst="rect">
              <a:avLst/>
            </a:prstGeom>
            <a:noFill/>
          </p:spPr>
          <p:txBody>
            <a:bodyPr wrap="square" rtlCol="0">
              <a:spAutoFit/>
            </a:bodyPr>
            <a:lstStyle/>
            <a:p>
              <a:r>
                <a:rPr lang="en-US" sz="1200" dirty="0" smtClean="0"/>
                <a:t>Artifact flow</a:t>
              </a:r>
              <a:endParaRPr lang="en-US" sz="1200" dirty="0"/>
            </a:p>
          </p:txBody>
        </p:sp>
      </p:grpSp>
      <p:sp>
        <p:nvSpPr>
          <p:cNvPr id="46" name="Title 1"/>
          <p:cNvSpPr>
            <a:spLocks noGrp="1"/>
          </p:cNvSpPr>
          <p:nvPr>
            <p:ph type="title"/>
          </p:nvPr>
        </p:nvSpPr>
        <p:spPr>
          <a:xfrm>
            <a:off x="457200" y="274638"/>
            <a:ext cx="8229600" cy="862213"/>
          </a:xfrm>
        </p:spPr>
        <p:txBody>
          <a:bodyPr>
            <a:normAutofit/>
          </a:bodyPr>
          <a:lstStyle/>
          <a:p>
            <a:pPr>
              <a:lnSpc>
                <a:spcPts val="4000"/>
              </a:lnSpc>
            </a:pPr>
            <a:r>
              <a:rPr lang="en-US" dirty="0" smtClean="0"/>
              <a:t>Steps 3-5: Choose and Instantiate Elements</a:t>
            </a:r>
            <a:endParaRPr lang="en-US" dirty="0"/>
          </a:p>
        </p:txBody>
      </p:sp>
    </p:spTree>
    <p:extLst>
      <p:ext uri="{BB962C8B-B14F-4D97-AF65-F5344CB8AC3E}">
        <p14:creationId xmlns:p14="http://schemas.microsoft.com/office/powerpoint/2010/main" val="2511336724"/>
      </p:ext>
    </p:extLst>
  </p:cSld>
  <p:clrMapOvr>
    <a:masterClrMapping/>
  </p:clrMapOvr>
  <mc:AlternateContent xmlns:mc="http://schemas.openxmlformats.org/markup-compatibility/2006" xmlns:p14="http://schemas.microsoft.com/office/powerpoint/2010/main">
    <mc:Choice Requires="p14">
      <p:transition spd="slow" p14:dur="2000" advTm="227"/>
    </mc:Choice>
    <mc:Fallback xmlns="">
      <p:transition xmlns:p14="http://schemas.microsoft.com/office/powerpoint/2010/main" spd="slow" advTm="227"/>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1644981" y="133285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Design purpose</a:t>
            </a:r>
          </a:p>
        </p:txBody>
      </p:sp>
      <p:sp>
        <p:nvSpPr>
          <p:cNvPr id="6" name="Flowchart: Document 5"/>
          <p:cNvSpPr/>
          <p:nvPr/>
        </p:nvSpPr>
        <p:spPr>
          <a:xfrm>
            <a:off x="3073743" y="134374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Primary functional requirements</a:t>
            </a:r>
          </a:p>
        </p:txBody>
      </p:sp>
      <p:sp>
        <p:nvSpPr>
          <p:cNvPr id="7" name="Flowchart: Document 6"/>
          <p:cNvSpPr/>
          <p:nvPr/>
        </p:nvSpPr>
        <p:spPr>
          <a:xfrm>
            <a:off x="4502505" y="1354622"/>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Quality attribute scenarios</a:t>
            </a:r>
          </a:p>
        </p:txBody>
      </p:sp>
      <p:sp>
        <p:nvSpPr>
          <p:cNvPr id="8" name="Flowchart: Document 7"/>
          <p:cNvSpPr/>
          <p:nvPr/>
        </p:nvSpPr>
        <p:spPr>
          <a:xfrm>
            <a:off x="5931267" y="135461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Constraints</a:t>
            </a:r>
          </a:p>
        </p:txBody>
      </p:sp>
      <p:sp>
        <p:nvSpPr>
          <p:cNvPr id="9" name="Flowchart: Document 8"/>
          <p:cNvSpPr/>
          <p:nvPr/>
        </p:nvSpPr>
        <p:spPr>
          <a:xfrm>
            <a:off x="7360029" y="136550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Architectural </a:t>
            </a:r>
          </a:p>
          <a:p>
            <a:pPr algn="ctr"/>
            <a:r>
              <a:rPr lang="en-US" sz="900" b="1" dirty="0" smtClean="0"/>
              <a:t>Concerns</a:t>
            </a:r>
          </a:p>
        </p:txBody>
      </p:sp>
      <p:sp>
        <p:nvSpPr>
          <p:cNvPr id="10" name="Rectangle 9"/>
          <p:cNvSpPr/>
          <p:nvPr/>
        </p:nvSpPr>
        <p:spPr>
          <a:xfrm>
            <a:off x="3299634" y="2040463"/>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1: Review Inputs</a:t>
            </a:r>
            <a:endParaRPr lang="en-US" sz="900" b="1" dirty="0"/>
          </a:p>
        </p:txBody>
      </p:sp>
      <p:sp>
        <p:nvSpPr>
          <p:cNvPr id="11" name="Rectangle 10"/>
          <p:cNvSpPr/>
          <p:nvPr/>
        </p:nvSpPr>
        <p:spPr>
          <a:xfrm>
            <a:off x="3299634" y="2606516"/>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2: Establish iteration goal by selecting drivers</a:t>
            </a:r>
            <a:endParaRPr lang="en-US" sz="900" b="1" dirty="0"/>
          </a:p>
        </p:txBody>
      </p:sp>
      <p:sp>
        <p:nvSpPr>
          <p:cNvPr id="12" name="Rectangle 11"/>
          <p:cNvSpPr/>
          <p:nvPr/>
        </p:nvSpPr>
        <p:spPr>
          <a:xfrm>
            <a:off x="3299634" y="3172569"/>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3: Choose one or more elements of the system to refine</a:t>
            </a:r>
            <a:endParaRPr lang="en-US" sz="900" b="1" dirty="0"/>
          </a:p>
        </p:txBody>
      </p:sp>
      <p:sp>
        <p:nvSpPr>
          <p:cNvPr id="13" name="Rectangle 12"/>
          <p:cNvSpPr/>
          <p:nvPr/>
        </p:nvSpPr>
        <p:spPr>
          <a:xfrm>
            <a:off x="3299634" y="3738622"/>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4: Choose one or more design concepts that satisfy the selected drivers</a:t>
            </a:r>
            <a:endParaRPr lang="en-US" sz="900" b="1" dirty="0"/>
          </a:p>
        </p:txBody>
      </p:sp>
      <p:sp>
        <p:nvSpPr>
          <p:cNvPr id="14" name="Rectangle 13"/>
          <p:cNvSpPr/>
          <p:nvPr/>
        </p:nvSpPr>
        <p:spPr>
          <a:xfrm>
            <a:off x="3299634" y="4304675"/>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5: Instantiate architectural elements, allocate responsibilities and define interfaces</a:t>
            </a:r>
            <a:endParaRPr lang="en-US" sz="900" b="1" dirty="0"/>
          </a:p>
        </p:txBody>
      </p:sp>
      <p:sp>
        <p:nvSpPr>
          <p:cNvPr id="15" name="Rectangle 14"/>
          <p:cNvSpPr/>
          <p:nvPr/>
        </p:nvSpPr>
        <p:spPr>
          <a:xfrm>
            <a:off x="3299634" y="4870728"/>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6: Sketch views and record design decisions</a:t>
            </a:r>
            <a:endParaRPr lang="en-US" sz="900" b="1" dirty="0"/>
          </a:p>
        </p:txBody>
      </p:sp>
      <p:sp>
        <p:nvSpPr>
          <p:cNvPr id="16" name="Rectangle 15"/>
          <p:cNvSpPr/>
          <p:nvPr/>
        </p:nvSpPr>
        <p:spPr>
          <a:xfrm>
            <a:off x="3299634" y="5436781"/>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Step 7: Perform analysis of current design and review iteration goal and </a:t>
            </a:r>
            <a:r>
              <a:rPr lang="en-US" sz="900" b="1" dirty="0" smtClean="0"/>
              <a:t>achievement of design purpose</a:t>
            </a:r>
            <a:endParaRPr lang="en-US" sz="900" b="1" dirty="0"/>
          </a:p>
        </p:txBody>
      </p:sp>
      <p:sp>
        <p:nvSpPr>
          <p:cNvPr id="19"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(Refined) Software architecture design</a:t>
            </a:r>
          </a:p>
        </p:txBody>
      </p:sp>
      <p:cxnSp>
        <p:nvCxnSpPr>
          <p:cNvPr id="21" name="Straight Arrow Connector 20"/>
          <p:cNvCxnSpPr>
            <a:stCxn id="7" idx="2"/>
            <a:endCxn id="10"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1"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12"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4"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2"/>
            <a:endCxn id="15"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2"/>
            <a:endCxn id="19"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1"/>
            <a:endCxn id="11"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6"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5"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8"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9"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2621652" y="4262435"/>
            <a:ext cx="1107996" cy="230832"/>
          </a:xfrm>
          <a:prstGeom prst="rect">
            <a:avLst/>
          </a:prstGeom>
          <a:noFill/>
        </p:spPr>
        <p:txBody>
          <a:bodyPr wrap="none" rtlCol="0">
            <a:spAutoFit/>
          </a:bodyPr>
          <a:lstStyle/>
          <a:p>
            <a:r>
              <a:rPr lang="en-US" sz="900" dirty="0" smtClean="0"/>
              <a:t>Iterate if necessary</a:t>
            </a:r>
            <a:endParaRPr lang="en-US" sz="900" dirty="0"/>
          </a:p>
        </p:txBody>
      </p:sp>
      <p:cxnSp>
        <p:nvCxnSpPr>
          <p:cNvPr id="48" name="Elbow Connector 40"/>
          <p:cNvCxnSpPr>
            <a:stCxn id="19" idx="1"/>
            <a:endCxn id="10"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 name="TextBox 2"/>
          <p:cNvSpPr txBox="1"/>
          <p:nvPr/>
        </p:nvSpPr>
        <p:spPr>
          <a:xfrm rot="16200000">
            <a:off x="1269350" y="4285235"/>
            <a:ext cx="2890535" cy="230832"/>
          </a:xfrm>
          <a:prstGeom prst="rect">
            <a:avLst/>
          </a:prstGeom>
          <a:noFill/>
        </p:spPr>
        <p:txBody>
          <a:bodyPr wrap="none" rtlCol="0">
            <a:spAutoFit/>
          </a:bodyPr>
          <a:lstStyle/>
          <a:p>
            <a:r>
              <a:rPr lang="en-US" sz="900" dirty="0" smtClean="0"/>
              <a:t>From previous round of iterations or from existing system</a:t>
            </a:r>
            <a:endParaRPr lang="en-US" sz="900" dirty="0"/>
          </a:p>
        </p:txBody>
      </p:sp>
      <p:sp>
        <p:nvSpPr>
          <p:cNvPr id="53" name="Rounded Rectangular Callout 33"/>
          <p:cNvSpPr/>
          <p:nvPr/>
        </p:nvSpPr>
        <p:spPr>
          <a:xfrm>
            <a:off x="62675" y="2965679"/>
            <a:ext cx="2921194" cy="2471101"/>
          </a:xfrm>
          <a:prstGeom prst="wedgeRoundRectCallout">
            <a:avLst>
              <a:gd name="adj1" fmla="val 60332"/>
              <a:gd name="adj2" fmla="val 35257"/>
              <a:gd name="adj3" fmla="val 16667"/>
            </a:avLst>
          </a:prstGeom>
          <a:solidFill>
            <a:schemeClr val="tx1">
              <a:lumMod val="65000"/>
              <a:lumOff val="35000"/>
            </a:schemeClr>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800" dirty="0" smtClean="0"/>
              <a:t>The “blueprint” is refined. This may be done in parallel with step 5.</a:t>
            </a:r>
          </a:p>
          <a:p>
            <a:endParaRPr lang="en-US" sz="1800" dirty="0" smtClean="0"/>
          </a:p>
          <a:p>
            <a:r>
              <a:rPr lang="en-US" sz="1800" dirty="0" smtClean="0"/>
              <a:t>Note: This is not full blown documentation but rather </a:t>
            </a:r>
            <a:r>
              <a:rPr lang="en-US" sz="1800" i="1" dirty="0" smtClean="0"/>
              <a:t>sketches</a:t>
            </a:r>
            <a:r>
              <a:rPr lang="en-US" sz="1800" dirty="0" smtClean="0"/>
              <a:t>.</a:t>
            </a:r>
            <a:endParaRPr lang="en-US" sz="1800" dirty="0"/>
          </a:p>
        </p:txBody>
      </p:sp>
      <p:grpSp>
        <p:nvGrpSpPr>
          <p:cNvPr id="54" name="Group 53"/>
          <p:cNvGrpSpPr/>
          <p:nvPr/>
        </p:nvGrpSpPr>
        <p:grpSpPr>
          <a:xfrm>
            <a:off x="7284068" y="5101767"/>
            <a:ext cx="1768103" cy="1617658"/>
            <a:chOff x="7284068" y="5101767"/>
            <a:chExt cx="1768103" cy="1617658"/>
          </a:xfrm>
        </p:grpSpPr>
        <p:sp>
          <p:nvSpPr>
            <p:cNvPr id="55" name="Rectangle 5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59"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p>
          </p:txBody>
        </p:sp>
        <p:sp>
          <p:nvSpPr>
            <p:cNvPr id="60" name="TextBox 55"/>
            <p:cNvSpPr txBox="1"/>
            <p:nvPr/>
          </p:nvSpPr>
          <p:spPr>
            <a:xfrm>
              <a:off x="7911036" y="5155103"/>
              <a:ext cx="1005097" cy="276999"/>
            </a:xfrm>
            <a:prstGeom prst="rect">
              <a:avLst/>
            </a:prstGeom>
            <a:noFill/>
          </p:spPr>
          <p:txBody>
            <a:bodyPr wrap="square" rtlCol="0">
              <a:spAutoFit/>
            </a:bodyPr>
            <a:lstStyle/>
            <a:p>
              <a:r>
                <a:rPr lang="en-US" sz="1200" dirty="0" smtClean="0"/>
                <a:t>Driver</a:t>
              </a:r>
            </a:p>
          </p:txBody>
        </p:sp>
        <p:sp>
          <p:nvSpPr>
            <p:cNvPr id="61"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62" name="TextBox 55"/>
            <p:cNvSpPr txBox="1"/>
            <p:nvPr/>
          </p:nvSpPr>
          <p:spPr>
            <a:xfrm>
              <a:off x="7916384" y="5768506"/>
              <a:ext cx="1135787" cy="283220"/>
            </a:xfrm>
            <a:prstGeom prst="rect">
              <a:avLst/>
            </a:prstGeom>
            <a:noFill/>
          </p:spPr>
          <p:txBody>
            <a:bodyPr wrap="square" rtlCol="0">
              <a:spAutoFit/>
            </a:bodyPr>
            <a:lstStyle/>
            <a:p>
              <a:r>
                <a:rPr lang="en-US" sz="1200" dirty="0" smtClean="0"/>
                <a:t>Process step</a:t>
              </a:r>
              <a:endParaRPr lang="en-US" sz="1200" dirty="0"/>
            </a:p>
          </p:txBody>
        </p:sp>
        <p:sp>
          <p:nvSpPr>
            <p:cNvPr id="63" name="TextBox 55"/>
            <p:cNvSpPr txBox="1"/>
            <p:nvPr/>
          </p:nvSpPr>
          <p:spPr>
            <a:xfrm>
              <a:off x="7916384" y="5382412"/>
              <a:ext cx="1098433" cy="461665"/>
            </a:xfrm>
            <a:prstGeom prst="rect">
              <a:avLst/>
            </a:prstGeom>
            <a:noFill/>
          </p:spPr>
          <p:txBody>
            <a:bodyPr wrap="square" rtlCol="0">
              <a:spAutoFit/>
            </a:bodyPr>
            <a:lstStyle/>
            <a:p>
              <a:r>
                <a:rPr lang="en-US" sz="1200" dirty="0" smtClean="0"/>
                <a:t>Architecture design</a:t>
              </a:r>
            </a:p>
          </p:txBody>
        </p:sp>
        <p:cxnSp>
          <p:nvCxnSpPr>
            <p:cNvPr id="64"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55"/>
            <p:cNvSpPr txBox="1"/>
            <p:nvPr/>
          </p:nvSpPr>
          <p:spPr>
            <a:xfrm>
              <a:off x="7916384" y="5985213"/>
              <a:ext cx="1098433" cy="278199"/>
            </a:xfrm>
            <a:prstGeom prst="rect">
              <a:avLst/>
            </a:prstGeom>
            <a:noFill/>
          </p:spPr>
          <p:txBody>
            <a:bodyPr wrap="square" rtlCol="0">
              <a:spAutoFit/>
            </a:bodyPr>
            <a:lstStyle/>
            <a:p>
              <a:r>
                <a:rPr lang="en-US" sz="1200" dirty="0" smtClean="0"/>
                <a:t>Precedence</a:t>
              </a:r>
              <a:endParaRPr lang="en-US" sz="1200" dirty="0"/>
            </a:p>
          </p:txBody>
        </p:sp>
        <p:cxnSp>
          <p:nvCxnSpPr>
            <p:cNvPr id="66"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7" name="TextBox 55"/>
            <p:cNvSpPr txBox="1"/>
            <p:nvPr/>
          </p:nvSpPr>
          <p:spPr>
            <a:xfrm>
              <a:off x="7911036" y="6238434"/>
              <a:ext cx="1005097" cy="276999"/>
            </a:xfrm>
            <a:prstGeom prst="rect">
              <a:avLst/>
            </a:prstGeom>
            <a:noFill/>
          </p:spPr>
          <p:txBody>
            <a:bodyPr wrap="square" rtlCol="0">
              <a:spAutoFit/>
            </a:bodyPr>
            <a:lstStyle/>
            <a:p>
              <a:r>
                <a:rPr lang="en-US" sz="1200" dirty="0" smtClean="0"/>
                <a:t>Artifact flow</a:t>
              </a:r>
              <a:endParaRPr lang="en-US" sz="1200" dirty="0"/>
            </a:p>
          </p:txBody>
        </p:sp>
      </p:grpSp>
      <p:sp>
        <p:nvSpPr>
          <p:cNvPr id="46" name="Title 1"/>
          <p:cNvSpPr>
            <a:spLocks noGrp="1"/>
          </p:cNvSpPr>
          <p:nvPr>
            <p:ph type="title"/>
          </p:nvPr>
        </p:nvSpPr>
        <p:spPr>
          <a:xfrm>
            <a:off x="457200" y="274638"/>
            <a:ext cx="8229600" cy="862213"/>
          </a:xfrm>
        </p:spPr>
        <p:txBody>
          <a:bodyPr>
            <a:normAutofit/>
          </a:bodyPr>
          <a:lstStyle/>
          <a:p>
            <a:r>
              <a:rPr lang="en-US" dirty="0" smtClean="0"/>
              <a:t>Step 6: Sketch Views</a:t>
            </a:r>
            <a:endParaRPr lang="en-US" dirty="0"/>
          </a:p>
        </p:txBody>
      </p:sp>
    </p:spTree>
    <p:extLst>
      <p:ext uri="{BB962C8B-B14F-4D97-AF65-F5344CB8AC3E}">
        <p14:creationId xmlns:p14="http://schemas.microsoft.com/office/powerpoint/2010/main" val="3572616014"/>
      </p:ext>
    </p:extLst>
  </p:cSld>
  <p:clrMapOvr>
    <a:masterClrMapping/>
  </p:clrMapOvr>
  <mc:AlternateContent xmlns:mc="http://schemas.openxmlformats.org/markup-compatibility/2006" xmlns:p14="http://schemas.microsoft.com/office/powerpoint/2010/main">
    <mc:Choice Requires="p14">
      <p:transition spd="slow" p14:dur="2000" advTm="227"/>
    </mc:Choice>
    <mc:Fallback xmlns="">
      <p:transition xmlns:p14="http://schemas.microsoft.com/office/powerpoint/2010/main" spd="slow" advTm="227"/>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1644981" y="133285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Design purpose</a:t>
            </a:r>
          </a:p>
        </p:txBody>
      </p:sp>
      <p:sp>
        <p:nvSpPr>
          <p:cNvPr id="6" name="Flowchart: Document 5"/>
          <p:cNvSpPr/>
          <p:nvPr/>
        </p:nvSpPr>
        <p:spPr>
          <a:xfrm>
            <a:off x="3073743" y="134374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Primary functional requirements</a:t>
            </a:r>
          </a:p>
        </p:txBody>
      </p:sp>
      <p:sp>
        <p:nvSpPr>
          <p:cNvPr id="7" name="Flowchart: Document 6"/>
          <p:cNvSpPr/>
          <p:nvPr/>
        </p:nvSpPr>
        <p:spPr>
          <a:xfrm>
            <a:off x="4502505" y="1354622"/>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Quality attribute scenarios</a:t>
            </a:r>
          </a:p>
        </p:txBody>
      </p:sp>
      <p:sp>
        <p:nvSpPr>
          <p:cNvPr id="8" name="Flowchart: Document 7"/>
          <p:cNvSpPr/>
          <p:nvPr/>
        </p:nvSpPr>
        <p:spPr>
          <a:xfrm>
            <a:off x="5931267" y="135461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Constraints</a:t>
            </a:r>
          </a:p>
        </p:txBody>
      </p:sp>
      <p:sp>
        <p:nvSpPr>
          <p:cNvPr id="9" name="Flowchart: Document 8"/>
          <p:cNvSpPr/>
          <p:nvPr/>
        </p:nvSpPr>
        <p:spPr>
          <a:xfrm>
            <a:off x="7360029" y="136550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Architectural </a:t>
            </a:r>
          </a:p>
          <a:p>
            <a:pPr algn="ctr"/>
            <a:r>
              <a:rPr lang="en-US" sz="900" b="1" dirty="0" smtClean="0"/>
              <a:t>Concerns</a:t>
            </a:r>
          </a:p>
        </p:txBody>
      </p:sp>
      <p:sp>
        <p:nvSpPr>
          <p:cNvPr id="10" name="Rectangle 9"/>
          <p:cNvSpPr/>
          <p:nvPr/>
        </p:nvSpPr>
        <p:spPr>
          <a:xfrm>
            <a:off x="3299634" y="2040463"/>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1: Review Inputs</a:t>
            </a:r>
            <a:endParaRPr lang="en-US" sz="900" b="1" dirty="0"/>
          </a:p>
        </p:txBody>
      </p:sp>
      <p:sp>
        <p:nvSpPr>
          <p:cNvPr id="11" name="Rectangle 10"/>
          <p:cNvSpPr/>
          <p:nvPr/>
        </p:nvSpPr>
        <p:spPr>
          <a:xfrm>
            <a:off x="3299634" y="2606516"/>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2: Establish iteration goal by selecting drivers</a:t>
            </a:r>
            <a:endParaRPr lang="en-US" sz="900" b="1" dirty="0"/>
          </a:p>
        </p:txBody>
      </p:sp>
      <p:sp>
        <p:nvSpPr>
          <p:cNvPr id="12" name="Rectangle 11"/>
          <p:cNvSpPr/>
          <p:nvPr/>
        </p:nvSpPr>
        <p:spPr>
          <a:xfrm>
            <a:off x="3299634" y="3172569"/>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3: Choose one or more elements of the system to refine</a:t>
            </a:r>
            <a:endParaRPr lang="en-US" sz="900" b="1" dirty="0"/>
          </a:p>
        </p:txBody>
      </p:sp>
      <p:sp>
        <p:nvSpPr>
          <p:cNvPr id="13" name="Rectangle 12"/>
          <p:cNvSpPr/>
          <p:nvPr/>
        </p:nvSpPr>
        <p:spPr>
          <a:xfrm>
            <a:off x="3299634" y="3738622"/>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4: Choose one or more design concepts that satisfy the selected drivers</a:t>
            </a:r>
            <a:endParaRPr lang="en-US" sz="900" b="1" dirty="0"/>
          </a:p>
        </p:txBody>
      </p:sp>
      <p:sp>
        <p:nvSpPr>
          <p:cNvPr id="14" name="Rectangle 13"/>
          <p:cNvSpPr/>
          <p:nvPr/>
        </p:nvSpPr>
        <p:spPr>
          <a:xfrm>
            <a:off x="3299634" y="4304675"/>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5: Instantiate architectural elements, allocate responsibilities and define interfaces</a:t>
            </a:r>
            <a:endParaRPr lang="en-US" sz="900" b="1" dirty="0"/>
          </a:p>
        </p:txBody>
      </p:sp>
      <p:sp>
        <p:nvSpPr>
          <p:cNvPr id="15" name="Rectangle 14"/>
          <p:cNvSpPr/>
          <p:nvPr/>
        </p:nvSpPr>
        <p:spPr>
          <a:xfrm>
            <a:off x="3299634" y="4870728"/>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6: Sketch views and record design decisions</a:t>
            </a:r>
            <a:endParaRPr lang="en-US" sz="900" b="1" dirty="0"/>
          </a:p>
        </p:txBody>
      </p:sp>
      <p:sp>
        <p:nvSpPr>
          <p:cNvPr id="16" name="Rectangle 15"/>
          <p:cNvSpPr/>
          <p:nvPr/>
        </p:nvSpPr>
        <p:spPr>
          <a:xfrm>
            <a:off x="3299634" y="5436781"/>
            <a:ext cx="3744631" cy="359164"/>
          </a:xfrm>
          <a:prstGeom prst="rect">
            <a:avLst/>
          </a:prstGeom>
          <a:solidFill>
            <a:srgbClr val="39C06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Step 7: Perform analysis of current design and review iteration goal and </a:t>
            </a:r>
            <a:r>
              <a:rPr lang="en-US" sz="900" b="1" dirty="0" smtClean="0"/>
              <a:t>achievement of design purpose</a:t>
            </a:r>
            <a:endParaRPr lang="en-US" sz="900" b="1" dirty="0"/>
          </a:p>
        </p:txBody>
      </p:sp>
      <p:sp>
        <p:nvSpPr>
          <p:cNvPr id="19"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(Refined) Software architecture design</a:t>
            </a:r>
          </a:p>
        </p:txBody>
      </p:sp>
      <p:cxnSp>
        <p:nvCxnSpPr>
          <p:cNvPr id="21" name="Straight Arrow Connector 20"/>
          <p:cNvCxnSpPr>
            <a:stCxn id="7" idx="2"/>
            <a:endCxn id="10"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1"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12"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4"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2"/>
            <a:endCxn id="15"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2"/>
            <a:endCxn id="19"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1"/>
            <a:endCxn id="11"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6"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5"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8"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9"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2621652" y="4262435"/>
            <a:ext cx="1107996" cy="230832"/>
          </a:xfrm>
          <a:prstGeom prst="rect">
            <a:avLst/>
          </a:prstGeom>
          <a:noFill/>
        </p:spPr>
        <p:txBody>
          <a:bodyPr wrap="none" rtlCol="0">
            <a:spAutoFit/>
          </a:bodyPr>
          <a:lstStyle/>
          <a:p>
            <a:r>
              <a:rPr lang="en-US" sz="900" dirty="0" smtClean="0"/>
              <a:t>Iterate if necessary</a:t>
            </a:r>
            <a:endParaRPr lang="en-US" sz="900" dirty="0"/>
          </a:p>
        </p:txBody>
      </p:sp>
      <p:cxnSp>
        <p:nvCxnSpPr>
          <p:cNvPr id="48" name="Elbow Connector 40"/>
          <p:cNvCxnSpPr>
            <a:stCxn id="19" idx="1"/>
            <a:endCxn id="10"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 name="TextBox 2"/>
          <p:cNvSpPr txBox="1"/>
          <p:nvPr/>
        </p:nvSpPr>
        <p:spPr>
          <a:xfrm rot="16200000">
            <a:off x="1269350" y="4285235"/>
            <a:ext cx="2890535" cy="230832"/>
          </a:xfrm>
          <a:prstGeom prst="rect">
            <a:avLst/>
          </a:prstGeom>
          <a:noFill/>
        </p:spPr>
        <p:txBody>
          <a:bodyPr wrap="none" rtlCol="0">
            <a:spAutoFit/>
          </a:bodyPr>
          <a:lstStyle/>
          <a:p>
            <a:r>
              <a:rPr lang="en-US" sz="900" dirty="0" smtClean="0"/>
              <a:t>From previous round of iterations or from existing system</a:t>
            </a:r>
            <a:endParaRPr lang="en-US" sz="900" dirty="0"/>
          </a:p>
        </p:txBody>
      </p:sp>
      <p:sp>
        <p:nvSpPr>
          <p:cNvPr id="53" name="Rounded Rectangular Callout 33"/>
          <p:cNvSpPr/>
          <p:nvPr/>
        </p:nvSpPr>
        <p:spPr>
          <a:xfrm>
            <a:off x="62675" y="2714560"/>
            <a:ext cx="2921194" cy="2267015"/>
          </a:xfrm>
          <a:prstGeom prst="wedgeRoundRectCallout">
            <a:avLst>
              <a:gd name="adj1" fmla="val 58398"/>
              <a:gd name="adj2" fmla="val 85430"/>
              <a:gd name="adj3" fmla="val 16667"/>
            </a:avLst>
          </a:prstGeom>
          <a:solidFill>
            <a:schemeClr val="tx1">
              <a:lumMod val="65000"/>
              <a:lumOff val="35000"/>
            </a:schemeClr>
          </a:solidFill>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nSpc>
                <a:spcPct val="90000"/>
              </a:lnSpc>
            </a:pPr>
            <a:r>
              <a:rPr lang="en-US" sz="1800" dirty="0" smtClean="0"/>
              <a:t>Decisions made at this point are analyzed, along with the advances in the overall design process, to decide if more iterations are necessary.</a:t>
            </a:r>
            <a:endParaRPr lang="en-US" sz="1800" dirty="0"/>
          </a:p>
        </p:txBody>
      </p:sp>
      <p:grpSp>
        <p:nvGrpSpPr>
          <p:cNvPr id="54" name="Group 53"/>
          <p:cNvGrpSpPr/>
          <p:nvPr/>
        </p:nvGrpSpPr>
        <p:grpSpPr>
          <a:xfrm>
            <a:off x="7284068" y="5101767"/>
            <a:ext cx="1768103" cy="1617658"/>
            <a:chOff x="7284068" y="5101767"/>
            <a:chExt cx="1768103" cy="1617658"/>
          </a:xfrm>
        </p:grpSpPr>
        <p:sp>
          <p:nvSpPr>
            <p:cNvPr id="55" name="Rectangle 5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59"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p>
          </p:txBody>
        </p:sp>
        <p:sp>
          <p:nvSpPr>
            <p:cNvPr id="60" name="TextBox 55"/>
            <p:cNvSpPr txBox="1"/>
            <p:nvPr/>
          </p:nvSpPr>
          <p:spPr>
            <a:xfrm>
              <a:off x="7911036" y="5155103"/>
              <a:ext cx="1005097" cy="276999"/>
            </a:xfrm>
            <a:prstGeom prst="rect">
              <a:avLst/>
            </a:prstGeom>
            <a:noFill/>
          </p:spPr>
          <p:txBody>
            <a:bodyPr wrap="square" rtlCol="0">
              <a:spAutoFit/>
            </a:bodyPr>
            <a:lstStyle/>
            <a:p>
              <a:r>
                <a:rPr lang="en-US" sz="1200" dirty="0" smtClean="0"/>
                <a:t>Driver</a:t>
              </a:r>
            </a:p>
          </p:txBody>
        </p:sp>
        <p:sp>
          <p:nvSpPr>
            <p:cNvPr id="61"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62" name="TextBox 55"/>
            <p:cNvSpPr txBox="1"/>
            <p:nvPr/>
          </p:nvSpPr>
          <p:spPr>
            <a:xfrm>
              <a:off x="7916384" y="5768506"/>
              <a:ext cx="1135787" cy="283220"/>
            </a:xfrm>
            <a:prstGeom prst="rect">
              <a:avLst/>
            </a:prstGeom>
            <a:noFill/>
          </p:spPr>
          <p:txBody>
            <a:bodyPr wrap="square" rtlCol="0">
              <a:spAutoFit/>
            </a:bodyPr>
            <a:lstStyle/>
            <a:p>
              <a:r>
                <a:rPr lang="en-US" sz="1200" dirty="0" smtClean="0"/>
                <a:t>Process step</a:t>
              </a:r>
              <a:endParaRPr lang="en-US" sz="1200" dirty="0"/>
            </a:p>
          </p:txBody>
        </p:sp>
        <p:sp>
          <p:nvSpPr>
            <p:cNvPr id="63" name="TextBox 55"/>
            <p:cNvSpPr txBox="1"/>
            <p:nvPr/>
          </p:nvSpPr>
          <p:spPr>
            <a:xfrm>
              <a:off x="7916384" y="5382412"/>
              <a:ext cx="1098433" cy="461665"/>
            </a:xfrm>
            <a:prstGeom prst="rect">
              <a:avLst/>
            </a:prstGeom>
            <a:noFill/>
          </p:spPr>
          <p:txBody>
            <a:bodyPr wrap="square" rtlCol="0">
              <a:spAutoFit/>
            </a:bodyPr>
            <a:lstStyle/>
            <a:p>
              <a:r>
                <a:rPr lang="en-US" sz="1200" dirty="0" smtClean="0"/>
                <a:t>Architecture design</a:t>
              </a:r>
            </a:p>
          </p:txBody>
        </p:sp>
        <p:cxnSp>
          <p:nvCxnSpPr>
            <p:cNvPr id="64"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55"/>
            <p:cNvSpPr txBox="1"/>
            <p:nvPr/>
          </p:nvSpPr>
          <p:spPr>
            <a:xfrm>
              <a:off x="7916384" y="5985213"/>
              <a:ext cx="1098433" cy="278199"/>
            </a:xfrm>
            <a:prstGeom prst="rect">
              <a:avLst/>
            </a:prstGeom>
            <a:noFill/>
          </p:spPr>
          <p:txBody>
            <a:bodyPr wrap="square" rtlCol="0">
              <a:spAutoFit/>
            </a:bodyPr>
            <a:lstStyle/>
            <a:p>
              <a:r>
                <a:rPr lang="en-US" sz="1200" dirty="0" smtClean="0"/>
                <a:t>Precedence</a:t>
              </a:r>
              <a:endParaRPr lang="en-US" sz="1200" dirty="0"/>
            </a:p>
          </p:txBody>
        </p:sp>
        <p:cxnSp>
          <p:nvCxnSpPr>
            <p:cNvPr id="66"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7" name="TextBox 55"/>
            <p:cNvSpPr txBox="1"/>
            <p:nvPr/>
          </p:nvSpPr>
          <p:spPr>
            <a:xfrm>
              <a:off x="7911036" y="6238434"/>
              <a:ext cx="1005097" cy="276999"/>
            </a:xfrm>
            <a:prstGeom prst="rect">
              <a:avLst/>
            </a:prstGeom>
            <a:noFill/>
          </p:spPr>
          <p:txBody>
            <a:bodyPr wrap="square" rtlCol="0">
              <a:spAutoFit/>
            </a:bodyPr>
            <a:lstStyle/>
            <a:p>
              <a:r>
                <a:rPr lang="en-US" sz="1200" dirty="0" smtClean="0"/>
                <a:t>Artifact flow</a:t>
              </a:r>
              <a:endParaRPr lang="en-US" sz="1200" dirty="0"/>
            </a:p>
          </p:txBody>
        </p:sp>
      </p:grpSp>
      <p:sp>
        <p:nvSpPr>
          <p:cNvPr id="46" name="Title 1"/>
          <p:cNvSpPr>
            <a:spLocks noGrp="1"/>
          </p:cNvSpPr>
          <p:nvPr>
            <p:ph type="title"/>
          </p:nvPr>
        </p:nvSpPr>
        <p:spPr>
          <a:xfrm>
            <a:off x="457200" y="274638"/>
            <a:ext cx="8229600" cy="862213"/>
          </a:xfrm>
        </p:spPr>
        <p:txBody>
          <a:bodyPr>
            <a:normAutofit/>
          </a:bodyPr>
          <a:lstStyle/>
          <a:p>
            <a:r>
              <a:rPr lang="en-US" dirty="0" smtClean="0"/>
              <a:t>Step 7: Perform Analysis</a:t>
            </a:r>
            <a:endParaRPr lang="en-US" dirty="0"/>
          </a:p>
        </p:txBody>
      </p:sp>
    </p:spTree>
    <p:extLst>
      <p:ext uri="{BB962C8B-B14F-4D97-AF65-F5344CB8AC3E}">
        <p14:creationId xmlns:p14="http://schemas.microsoft.com/office/powerpoint/2010/main" val="894317746"/>
      </p:ext>
    </p:extLst>
  </p:cSld>
  <p:clrMapOvr>
    <a:masterClrMapping/>
  </p:clrMapOvr>
  <mc:AlternateContent xmlns:mc="http://schemas.openxmlformats.org/markup-compatibility/2006" xmlns:p14="http://schemas.microsoft.com/office/powerpoint/2010/main">
    <mc:Choice Requires="p14">
      <p:transition spd="slow" p14:dur="2000" advTm="227"/>
    </mc:Choice>
    <mc:Fallback xmlns="">
      <p:transition xmlns:p14="http://schemas.microsoft.com/office/powerpoint/2010/main" spd="slow" advTm="227"/>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1281"/>
          </a:xfrm>
        </p:spPr>
        <p:txBody>
          <a:bodyPr/>
          <a:lstStyle/>
          <a:p>
            <a:r>
              <a:rPr lang="en-US" dirty="0" smtClean="0"/>
              <a:t>ADD Output/Iteration </a:t>
            </a:r>
            <a:endParaRPr lang="en-US" dirty="0"/>
          </a:p>
        </p:txBody>
      </p:sp>
      <p:sp>
        <p:nvSpPr>
          <p:cNvPr id="5" name="Flowchart: Document 4"/>
          <p:cNvSpPr/>
          <p:nvPr/>
        </p:nvSpPr>
        <p:spPr>
          <a:xfrm>
            <a:off x="1644981" y="133285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Design purpose</a:t>
            </a:r>
          </a:p>
        </p:txBody>
      </p:sp>
      <p:sp>
        <p:nvSpPr>
          <p:cNvPr id="6" name="Flowchart: Document 5"/>
          <p:cNvSpPr/>
          <p:nvPr/>
        </p:nvSpPr>
        <p:spPr>
          <a:xfrm>
            <a:off x="3073743" y="134374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Primary functional requirements</a:t>
            </a:r>
          </a:p>
        </p:txBody>
      </p:sp>
      <p:sp>
        <p:nvSpPr>
          <p:cNvPr id="7" name="Flowchart: Document 6"/>
          <p:cNvSpPr/>
          <p:nvPr/>
        </p:nvSpPr>
        <p:spPr>
          <a:xfrm>
            <a:off x="4502505" y="1354622"/>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Quality attribute scenarios</a:t>
            </a:r>
          </a:p>
        </p:txBody>
      </p:sp>
      <p:sp>
        <p:nvSpPr>
          <p:cNvPr id="8" name="Flowchart: Document 7"/>
          <p:cNvSpPr/>
          <p:nvPr/>
        </p:nvSpPr>
        <p:spPr>
          <a:xfrm>
            <a:off x="5931267" y="1354618"/>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Constraints</a:t>
            </a:r>
          </a:p>
        </p:txBody>
      </p:sp>
      <p:sp>
        <p:nvSpPr>
          <p:cNvPr id="9" name="Flowchart: Document 8"/>
          <p:cNvSpPr/>
          <p:nvPr/>
        </p:nvSpPr>
        <p:spPr>
          <a:xfrm>
            <a:off x="7360029" y="1365500"/>
            <a:ext cx="1338888" cy="478952"/>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Architectural </a:t>
            </a:r>
          </a:p>
          <a:p>
            <a:pPr algn="ctr"/>
            <a:r>
              <a:rPr lang="en-US" sz="900" b="1" dirty="0" smtClean="0"/>
              <a:t>Concerns</a:t>
            </a:r>
          </a:p>
        </p:txBody>
      </p:sp>
      <p:sp>
        <p:nvSpPr>
          <p:cNvPr id="10" name="Rectangle 9"/>
          <p:cNvSpPr/>
          <p:nvPr/>
        </p:nvSpPr>
        <p:spPr>
          <a:xfrm>
            <a:off x="3299634" y="2040463"/>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1: Review Inputs</a:t>
            </a:r>
            <a:endParaRPr lang="en-US" sz="900" b="1" dirty="0"/>
          </a:p>
        </p:txBody>
      </p:sp>
      <p:sp>
        <p:nvSpPr>
          <p:cNvPr id="11" name="Rectangle 10"/>
          <p:cNvSpPr/>
          <p:nvPr/>
        </p:nvSpPr>
        <p:spPr>
          <a:xfrm>
            <a:off x="3299634" y="2606516"/>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2: Establish iteration goal by selecting drivers</a:t>
            </a:r>
            <a:endParaRPr lang="en-US" sz="900" b="1" dirty="0"/>
          </a:p>
        </p:txBody>
      </p:sp>
      <p:sp>
        <p:nvSpPr>
          <p:cNvPr id="12" name="Rectangle 11"/>
          <p:cNvSpPr/>
          <p:nvPr/>
        </p:nvSpPr>
        <p:spPr>
          <a:xfrm>
            <a:off x="3299634" y="3172569"/>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3: Choose one or more elements of the system to refine</a:t>
            </a:r>
            <a:endParaRPr lang="en-US" sz="900" b="1" dirty="0"/>
          </a:p>
        </p:txBody>
      </p:sp>
      <p:sp>
        <p:nvSpPr>
          <p:cNvPr id="13" name="Rectangle 12"/>
          <p:cNvSpPr/>
          <p:nvPr/>
        </p:nvSpPr>
        <p:spPr>
          <a:xfrm>
            <a:off x="3299634" y="3738622"/>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4: Choose one or more design concepts that satisfy the selected drivers</a:t>
            </a:r>
            <a:endParaRPr lang="en-US" sz="900" b="1" dirty="0"/>
          </a:p>
        </p:txBody>
      </p:sp>
      <p:sp>
        <p:nvSpPr>
          <p:cNvPr id="14" name="Rectangle 13"/>
          <p:cNvSpPr/>
          <p:nvPr/>
        </p:nvSpPr>
        <p:spPr>
          <a:xfrm>
            <a:off x="3299634" y="4304675"/>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5: Instantiate architectural elements, allocate responsibilities and define interfaces</a:t>
            </a:r>
            <a:endParaRPr lang="en-US" sz="900" b="1" dirty="0"/>
          </a:p>
        </p:txBody>
      </p:sp>
      <p:sp>
        <p:nvSpPr>
          <p:cNvPr id="15" name="Rectangle 14"/>
          <p:cNvSpPr/>
          <p:nvPr/>
        </p:nvSpPr>
        <p:spPr>
          <a:xfrm>
            <a:off x="3299634" y="4870728"/>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Step 6: Sketch views and record design decisions</a:t>
            </a:r>
            <a:endParaRPr lang="en-US" sz="900" b="1" dirty="0"/>
          </a:p>
        </p:txBody>
      </p:sp>
      <p:sp>
        <p:nvSpPr>
          <p:cNvPr id="16" name="Rectangle 15"/>
          <p:cNvSpPr/>
          <p:nvPr/>
        </p:nvSpPr>
        <p:spPr>
          <a:xfrm>
            <a:off x="3299634" y="5436781"/>
            <a:ext cx="3744631" cy="359164"/>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Step 7: Perform analysis of current design and review iteration goal and </a:t>
            </a:r>
            <a:r>
              <a:rPr lang="en-US" sz="900" b="1" dirty="0" smtClean="0"/>
              <a:t>achievement of design purpose</a:t>
            </a:r>
            <a:endParaRPr lang="en-US" sz="900" b="1" dirty="0"/>
          </a:p>
        </p:txBody>
      </p:sp>
      <p:sp>
        <p:nvSpPr>
          <p:cNvPr id="19" name="Flowchart: Document 18"/>
          <p:cNvSpPr/>
          <p:nvPr/>
        </p:nvSpPr>
        <p:spPr>
          <a:xfrm>
            <a:off x="4502505" y="6024368"/>
            <a:ext cx="1338888" cy="478952"/>
          </a:xfrm>
          <a:prstGeom prst="flowChartDocument">
            <a:avLst/>
          </a:prstGeom>
          <a:solidFill>
            <a:srgbClr val="C3D69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(Refined) Software architecture design</a:t>
            </a:r>
          </a:p>
        </p:txBody>
      </p:sp>
      <p:cxnSp>
        <p:nvCxnSpPr>
          <p:cNvPr id="21" name="Straight Arrow Connector 20"/>
          <p:cNvCxnSpPr>
            <a:stCxn id="7" idx="2"/>
            <a:endCxn id="10" idx="0"/>
          </p:cNvCxnSpPr>
          <p:nvPr/>
        </p:nvCxnSpPr>
        <p:spPr>
          <a:xfrm>
            <a:off x="5171949" y="1801910"/>
            <a:ext cx="1" cy="23855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2"/>
            <a:endCxn id="11" idx="0"/>
          </p:cNvCxnSpPr>
          <p:nvPr/>
        </p:nvCxnSpPr>
        <p:spPr>
          <a:xfrm>
            <a:off x="5171950" y="2399627"/>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12" idx="0"/>
          </p:cNvCxnSpPr>
          <p:nvPr/>
        </p:nvCxnSpPr>
        <p:spPr>
          <a:xfrm>
            <a:off x="5171950" y="2965680"/>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2" idx="2"/>
            <a:endCxn id="13" idx="0"/>
          </p:cNvCxnSpPr>
          <p:nvPr/>
        </p:nvCxnSpPr>
        <p:spPr>
          <a:xfrm>
            <a:off x="5171950" y="3531733"/>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4" idx="0"/>
          </p:cNvCxnSpPr>
          <p:nvPr/>
        </p:nvCxnSpPr>
        <p:spPr>
          <a:xfrm>
            <a:off x="5171950" y="4097786"/>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2"/>
            <a:endCxn id="15" idx="0"/>
          </p:cNvCxnSpPr>
          <p:nvPr/>
        </p:nvCxnSpPr>
        <p:spPr>
          <a:xfrm>
            <a:off x="5171950" y="4663839"/>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a:off x="5171950" y="5229892"/>
            <a:ext cx="0" cy="2068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2"/>
            <a:endCxn id="19" idx="0"/>
          </p:cNvCxnSpPr>
          <p:nvPr/>
        </p:nvCxnSpPr>
        <p:spPr>
          <a:xfrm flipH="1">
            <a:off x="5171949" y="5795945"/>
            <a:ext cx="1" cy="228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1"/>
            <a:endCxn id="11" idx="1"/>
          </p:cNvCxnSpPr>
          <p:nvPr/>
        </p:nvCxnSpPr>
        <p:spPr>
          <a:xfrm rot="10800000">
            <a:off x="3299634" y="2786099"/>
            <a:ext cx="12700" cy="2830265"/>
          </a:xfrm>
          <a:prstGeom prst="bent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6" idx="2"/>
          </p:cNvCxnSpPr>
          <p:nvPr/>
        </p:nvCxnSpPr>
        <p:spPr>
          <a:xfrm rot="16200000" flipH="1">
            <a:off x="4397931" y="1136284"/>
            <a:ext cx="108356" cy="1417844"/>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5" idx="2"/>
          </p:cNvCxnSpPr>
          <p:nvPr/>
        </p:nvCxnSpPr>
        <p:spPr>
          <a:xfrm rot="16200000" flipH="1">
            <a:off x="2967816" y="1126755"/>
            <a:ext cx="119238" cy="1426020"/>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8" idx="2"/>
          </p:cNvCxnSpPr>
          <p:nvPr/>
        </p:nvCxnSpPr>
        <p:spPr>
          <a:xfrm rot="5400000">
            <a:off x="5837575" y="1136248"/>
            <a:ext cx="97478" cy="142879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9" idx="2"/>
          </p:cNvCxnSpPr>
          <p:nvPr/>
        </p:nvCxnSpPr>
        <p:spPr>
          <a:xfrm rot="5400000">
            <a:off x="7267703" y="1137614"/>
            <a:ext cx="86597" cy="1436945"/>
          </a:xfrm>
          <a:prstGeom prst="bentConnector2">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2621652" y="4262435"/>
            <a:ext cx="1107996" cy="230832"/>
          </a:xfrm>
          <a:prstGeom prst="rect">
            <a:avLst/>
          </a:prstGeom>
          <a:noFill/>
        </p:spPr>
        <p:txBody>
          <a:bodyPr wrap="none" rtlCol="0">
            <a:spAutoFit/>
          </a:bodyPr>
          <a:lstStyle/>
          <a:p>
            <a:r>
              <a:rPr lang="en-US" sz="900" dirty="0" smtClean="0"/>
              <a:t>Iterate if necessary</a:t>
            </a:r>
            <a:endParaRPr lang="en-US" sz="900" dirty="0"/>
          </a:p>
        </p:txBody>
      </p:sp>
      <p:cxnSp>
        <p:nvCxnSpPr>
          <p:cNvPr id="48" name="Elbow Connector 40"/>
          <p:cNvCxnSpPr>
            <a:stCxn id="19" idx="1"/>
            <a:endCxn id="10" idx="1"/>
          </p:cNvCxnSpPr>
          <p:nvPr/>
        </p:nvCxnSpPr>
        <p:spPr>
          <a:xfrm rot="10800000">
            <a:off x="3299635" y="2220046"/>
            <a:ext cx="1202871" cy="4043799"/>
          </a:xfrm>
          <a:prstGeom prst="bentConnector3">
            <a:avLst>
              <a:gd name="adj1" fmla="val 155636"/>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 name="TextBox 2"/>
          <p:cNvSpPr txBox="1"/>
          <p:nvPr/>
        </p:nvSpPr>
        <p:spPr>
          <a:xfrm rot="16200000">
            <a:off x="1269350" y="4285235"/>
            <a:ext cx="2890535" cy="230832"/>
          </a:xfrm>
          <a:prstGeom prst="rect">
            <a:avLst/>
          </a:prstGeom>
          <a:noFill/>
        </p:spPr>
        <p:txBody>
          <a:bodyPr wrap="none" rtlCol="0">
            <a:spAutoFit/>
          </a:bodyPr>
          <a:lstStyle/>
          <a:p>
            <a:r>
              <a:rPr lang="en-US" sz="900" dirty="0" smtClean="0"/>
              <a:t>From previous round of iterations or from existing system</a:t>
            </a:r>
            <a:endParaRPr lang="en-US" sz="900" dirty="0"/>
          </a:p>
        </p:txBody>
      </p:sp>
      <p:sp>
        <p:nvSpPr>
          <p:cNvPr id="53" name="Rounded Rectangular Callout 33"/>
          <p:cNvSpPr/>
          <p:nvPr/>
        </p:nvSpPr>
        <p:spPr>
          <a:xfrm>
            <a:off x="62675" y="3879743"/>
            <a:ext cx="2921194" cy="2140905"/>
          </a:xfrm>
          <a:prstGeom prst="wedgeRoundRectCallout">
            <a:avLst>
              <a:gd name="adj1" fmla="val 100810"/>
              <a:gd name="adj2" fmla="val 55961"/>
              <a:gd name="adj3" fmla="val 16667"/>
            </a:avLst>
          </a:prstGeom>
          <a:solidFill>
            <a:schemeClr val="tx1">
              <a:lumMod val="65000"/>
              <a:lumOff val="35000"/>
            </a:schemeClr>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r>
              <a:rPr lang="en-US" sz="1800" dirty="0" smtClean="0"/>
              <a:t>The design is produced.</a:t>
            </a:r>
          </a:p>
          <a:p>
            <a:pPr>
              <a:lnSpc>
                <a:spcPct val="60000"/>
              </a:lnSpc>
            </a:pPr>
            <a:endParaRPr lang="en-US" sz="1800" dirty="0"/>
          </a:p>
          <a:p>
            <a:r>
              <a:rPr lang="en-US" sz="1800" dirty="0" smtClean="0"/>
              <a:t>Note: This may be only a partial architecture design and is not Big Design Up Front!</a:t>
            </a:r>
            <a:endParaRPr lang="en-US" sz="1800" dirty="0"/>
          </a:p>
        </p:txBody>
      </p:sp>
      <p:grpSp>
        <p:nvGrpSpPr>
          <p:cNvPr id="54" name="Group 53"/>
          <p:cNvGrpSpPr/>
          <p:nvPr/>
        </p:nvGrpSpPr>
        <p:grpSpPr>
          <a:xfrm>
            <a:off x="7284068" y="5101767"/>
            <a:ext cx="1768103" cy="1617658"/>
            <a:chOff x="7284068" y="5101767"/>
            <a:chExt cx="1768103" cy="1617658"/>
          </a:xfrm>
        </p:grpSpPr>
        <p:sp>
          <p:nvSpPr>
            <p:cNvPr id="55" name="Rectangle 54"/>
            <p:cNvSpPr/>
            <p:nvPr/>
          </p:nvSpPr>
          <p:spPr>
            <a:xfrm>
              <a:off x="7284068" y="5101767"/>
              <a:ext cx="1731673" cy="16176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lowchart: Document 52"/>
            <p:cNvSpPr/>
            <p:nvPr/>
          </p:nvSpPr>
          <p:spPr>
            <a:xfrm>
              <a:off x="7388484" y="5242754"/>
              <a:ext cx="435395" cy="155751"/>
            </a:xfrm>
            <a:prstGeom prst="flowChartDocumen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59" name="Rectangle 53"/>
            <p:cNvSpPr/>
            <p:nvPr/>
          </p:nvSpPr>
          <p:spPr>
            <a:xfrm>
              <a:off x="7390731" y="5834195"/>
              <a:ext cx="435394" cy="119738"/>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p>
          </p:txBody>
        </p:sp>
        <p:sp>
          <p:nvSpPr>
            <p:cNvPr id="60" name="TextBox 55"/>
            <p:cNvSpPr txBox="1"/>
            <p:nvPr/>
          </p:nvSpPr>
          <p:spPr>
            <a:xfrm>
              <a:off x="7911036" y="5155103"/>
              <a:ext cx="1005097" cy="276999"/>
            </a:xfrm>
            <a:prstGeom prst="rect">
              <a:avLst/>
            </a:prstGeom>
            <a:noFill/>
          </p:spPr>
          <p:txBody>
            <a:bodyPr wrap="square" rtlCol="0">
              <a:spAutoFit/>
            </a:bodyPr>
            <a:lstStyle/>
            <a:p>
              <a:r>
                <a:rPr lang="en-US" sz="1200" dirty="0" smtClean="0"/>
                <a:t>Driver</a:t>
              </a:r>
            </a:p>
          </p:txBody>
        </p:sp>
        <p:sp>
          <p:nvSpPr>
            <p:cNvPr id="61" name="Flowchart: Document 52"/>
            <p:cNvSpPr/>
            <p:nvPr/>
          </p:nvSpPr>
          <p:spPr>
            <a:xfrm>
              <a:off x="7393832" y="5521688"/>
              <a:ext cx="435395" cy="155751"/>
            </a:xfrm>
            <a:prstGeom prst="flowChartDocumen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smtClean="0"/>
            </a:p>
          </p:txBody>
        </p:sp>
        <p:sp>
          <p:nvSpPr>
            <p:cNvPr id="62" name="TextBox 55"/>
            <p:cNvSpPr txBox="1"/>
            <p:nvPr/>
          </p:nvSpPr>
          <p:spPr>
            <a:xfrm>
              <a:off x="7916384" y="5768506"/>
              <a:ext cx="1135787" cy="283220"/>
            </a:xfrm>
            <a:prstGeom prst="rect">
              <a:avLst/>
            </a:prstGeom>
            <a:noFill/>
          </p:spPr>
          <p:txBody>
            <a:bodyPr wrap="square" rtlCol="0">
              <a:spAutoFit/>
            </a:bodyPr>
            <a:lstStyle/>
            <a:p>
              <a:r>
                <a:rPr lang="en-US" sz="1200" dirty="0" smtClean="0"/>
                <a:t>Process step</a:t>
              </a:r>
              <a:endParaRPr lang="en-US" sz="1200" dirty="0"/>
            </a:p>
          </p:txBody>
        </p:sp>
        <p:sp>
          <p:nvSpPr>
            <p:cNvPr id="63" name="TextBox 55"/>
            <p:cNvSpPr txBox="1"/>
            <p:nvPr/>
          </p:nvSpPr>
          <p:spPr>
            <a:xfrm>
              <a:off x="7916384" y="5382412"/>
              <a:ext cx="1098433" cy="461665"/>
            </a:xfrm>
            <a:prstGeom prst="rect">
              <a:avLst/>
            </a:prstGeom>
            <a:noFill/>
          </p:spPr>
          <p:txBody>
            <a:bodyPr wrap="square" rtlCol="0">
              <a:spAutoFit/>
            </a:bodyPr>
            <a:lstStyle/>
            <a:p>
              <a:r>
                <a:rPr lang="en-US" sz="1200" dirty="0" smtClean="0"/>
                <a:t>Architecture design</a:t>
              </a:r>
            </a:p>
          </p:txBody>
        </p:sp>
        <p:cxnSp>
          <p:nvCxnSpPr>
            <p:cNvPr id="64" name="Straight Arrow Connector 36"/>
            <p:cNvCxnSpPr/>
            <p:nvPr/>
          </p:nvCxnSpPr>
          <p:spPr>
            <a:xfrm>
              <a:off x="7393832" y="6149633"/>
              <a:ext cx="432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55"/>
            <p:cNvSpPr txBox="1"/>
            <p:nvPr/>
          </p:nvSpPr>
          <p:spPr>
            <a:xfrm>
              <a:off x="7916384" y="5985213"/>
              <a:ext cx="1098433" cy="278199"/>
            </a:xfrm>
            <a:prstGeom prst="rect">
              <a:avLst/>
            </a:prstGeom>
            <a:noFill/>
          </p:spPr>
          <p:txBody>
            <a:bodyPr wrap="square" rtlCol="0">
              <a:spAutoFit/>
            </a:bodyPr>
            <a:lstStyle/>
            <a:p>
              <a:r>
                <a:rPr lang="en-US" sz="1200" dirty="0" smtClean="0"/>
                <a:t>Precedence</a:t>
              </a:r>
              <a:endParaRPr lang="en-US" sz="1200" dirty="0"/>
            </a:p>
          </p:txBody>
        </p:sp>
        <p:cxnSp>
          <p:nvCxnSpPr>
            <p:cNvPr id="66" name="Straight Arrow Connector 36"/>
            <p:cNvCxnSpPr/>
            <p:nvPr/>
          </p:nvCxnSpPr>
          <p:spPr>
            <a:xfrm>
              <a:off x="7388484" y="6402854"/>
              <a:ext cx="432293"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7" name="TextBox 55"/>
            <p:cNvSpPr txBox="1"/>
            <p:nvPr/>
          </p:nvSpPr>
          <p:spPr>
            <a:xfrm>
              <a:off x="7911036" y="6238434"/>
              <a:ext cx="1005097" cy="276999"/>
            </a:xfrm>
            <a:prstGeom prst="rect">
              <a:avLst/>
            </a:prstGeom>
            <a:noFill/>
          </p:spPr>
          <p:txBody>
            <a:bodyPr wrap="square" rtlCol="0">
              <a:spAutoFit/>
            </a:bodyPr>
            <a:lstStyle/>
            <a:p>
              <a:r>
                <a:rPr lang="en-US" sz="1200" dirty="0" smtClean="0"/>
                <a:t>Artifact flow</a:t>
              </a:r>
              <a:endParaRPr lang="en-US" sz="1200" dirty="0"/>
            </a:p>
          </p:txBody>
        </p:sp>
      </p:grpSp>
    </p:spTree>
    <p:extLst>
      <p:ext uri="{BB962C8B-B14F-4D97-AF65-F5344CB8AC3E}">
        <p14:creationId xmlns:p14="http://schemas.microsoft.com/office/powerpoint/2010/main" val="3030057876"/>
      </p:ext>
    </p:extLst>
  </p:cSld>
  <p:clrMapOvr>
    <a:masterClrMapping/>
  </p:clrMapOvr>
  <mc:AlternateContent xmlns:mc="http://schemas.openxmlformats.org/markup-compatibility/2006" xmlns:p14="http://schemas.microsoft.com/office/powerpoint/2010/main">
    <mc:Choice Requires="p14">
      <p:transition spd="slow" p14:dur="2000" advTm="227"/>
    </mc:Choice>
    <mc:Fallback xmlns="">
      <p:transition xmlns:p14="http://schemas.microsoft.com/office/powerpoint/2010/main" spd="slow" advTm="227"/>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Following a Design Roadmap</a:t>
            </a:r>
          </a:p>
        </p:txBody>
      </p:sp>
      <p:sp>
        <p:nvSpPr>
          <p:cNvPr id="3" name="Content Placeholder 2"/>
          <p:cNvSpPr>
            <a:spLocks noGrp="1"/>
          </p:cNvSpPr>
          <p:nvPr>
            <p:ph idx="1"/>
          </p:nvPr>
        </p:nvSpPr>
        <p:spPr/>
        <p:txBody>
          <a:bodyPr>
            <a:normAutofit/>
          </a:bodyPr>
          <a:lstStyle/>
          <a:p>
            <a:r>
              <a:rPr lang="en-US" dirty="0"/>
              <a:t>Design of software systems falls into three broad categories: </a:t>
            </a:r>
            <a:endParaRPr lang="en-US" dirty="0" smtClean="0"/>
          </a:p>
          <a:p>
            <a:pPr marL="514350" indent="-514350">
              <a:buFont typeface="+mj-lt"/>
              <a:buAutoNum type="arabicPeriod"/>
            </a:pPr>
            <a:r>
              <a:rPr lang="en-US" dirty="0" smtClean="0"/>
              <a:t>the </a:t>
            </a:r>
            <a:r>
              <a:rPr lang="en-US" dirty="0"/>
              <a:t>design of a greenfield system for a mature (i.e. well known) domain, </a:t>
            </a:r>
            <a:endParaRPr lang="en-US" dirty="0" smtClean="0"/>
          </a:p>
          <a:p>
            <a:pPr marL="514350" indent="-514350">
              <a:buFont typeface="+mj-lt"/>
              <a:buAutoNum type="arabicPeriod"/>
            </a:pPr>
            <a:r>
              <a:rPr lang="en-US" dirty="0" smtClean="0"/>
              <a:t>the </a:t>
            </a:r>
            <a:r>
              <a:rPr lang="en-US" dirty="0"/>
              <a:t>design of a greenfield system for a domain that is novel (that is, a domain which has a less established infrastructure and knowledge base),  and </a:t>
            </a:r>
            <a:endParaRPr lang="en-US" dirty="0" smtClean="0"/>
          </a:p>
          <a:p>
            <a:pPr marL="514350" indent="-514350">
              <a:buFont typeface="+mj-lt"/>
              <a:buAutoNum type="arabicPeriod"/>
            </a:pPr>
            <a:r>
              <a:rPr lang="en-US" dirty="0" smtClean="0"/>
              <a:t>the </a:t>
            </a:r>
            <a:r>
              <a:rPr lang="en-US" dirty="0"/>
              <a:t>design for making changes to an existing system. </a:t>
            </a:r>
            <a:endParaRPr lang="en-US" dirty="0" smtClean="0"/>
          </a:p>
          <a:p>
            <a:r>
              <a:rPr lang="en-US" dirty="0" smtClean="0"/>
              <a:t>Each of </a:t>
            </a:r>
            <a:r>
              <a:rPr lang="en-US" dirty="0"/>
              <a:t>these </a:t>
            </a:r>
            <a:r>
              <a:rPr lang="en-US" dirty="0" smtClean="0"/>
              <a:t>involves </a:t>
            </a:r>
            <a:r>
              <a:rPr lang="en-US" dirty="0"/>
              <a:t>a different </a:t>
            </a:r>
            <a:r>
              <a:rPr lang="en-US" i="1" dirty="0" smtClean="0"/>
              <a:t>roadmap</a:t>
            </a:r>
            <a:r>
              <a:rPr lang="en-US" dirty="0" smtClean="0"/>
              <a:t>: the steps you </a:t>
            </a:r>
            <a:r>
              <a:rPr lang="en-US" dirty="0"/>
              <a:t>should perform </a:t>
            </a:r>
            <a:r>
              <a:rPr lang="en-US" dirty="0" smtClean="0"/>
              <a:t>in the iterations.</a:t>
            </a:r>
            <a:endParaRPr lang="en-US" dirty="0"/>
          </a:p>
        </p:txBody>
      </p:sp>
    </p:spTree>
    <p:extLst>
      <p:ext uri="{BB962C8B-B14F-4D97-AF65-F5344CB8AC3E}">
        <p14:creationId xmlns:p14="http://schemas.microsoft.com/office/powerpoint/2010/main" val="225436594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of greenfield systems for mature domains</a:t>
            </a:r>
          </a:p>
        </p:txBody>
      </p:sp>
      <p:pic>
        <p:nvPicPr>
          <p:cNvPr id="1026" name="Picture 2" descr="https://docs.google.com/drawings/u/1/d/shcm1GBF61dxnCaeXjZ9ZiQ/image?w=600&amp;h=452&amp;rev=740&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211" y="1066578"/>
            <a:ext cx="6394731" cy="481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1014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Design Will Remain the Center</a:t>
            </a:r>
          </a:p>
        </p:txBody>
      </p:sp>
      <p:pic>
        <p:nvPicPr>
          <p:cNvPr id="51203" name="Picture 3" descr="DesignDiagramArr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8" y="1371600"/>
            <a:ext cx="6956425"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161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of greenfield systems for </a:t>
            </a:r>
            <a:r>
              <a:rPr lang="en-US" dirty="0" smtClean="0"/>
              <a:t/>
            </a:r>
            <a:br>
              <a:rPr lang="en-US" dirty="0" smtClean="0"/>
            </a:br>
            <a:r>
              <a:rPr lang="en-US" dirty="0" smtClean="0"/>
              <a:t>novel </a:t>
            </a:r>
            <a:r>
              <a:rPr lang="en-US" dirty="0"/>
              <a:t>domains</a:t>
            </a:r>
          </a:p>
        </p:txBody>
      </p:sp>
      <p:sp>
        <p:nvSpPr>
          <p:cNvPr id="3" name="Content Placeholder 2"/>
          <p:cNvSpPr>
            <a:spLocks noGrp="1"/>
          </p:cNvSpPr>
          <p:nvPr>
            <p:ph idx="1"/>
          </p:nvPr>
        </p:nvSpPr>
        <p:spPr/>
        <p:txBody>
          <a:bodyPr>
            <a:normAutofit/>
          </a:bodyPr>
          <a:lstStyle/>
          <a:p>
            <a:r>
              <a:rPr lang="en-US" dirty="0" smtClean="0"/>
              <a:t>In novel </a:t>
            </a:r>
            <a:r>
              <a:rPr lang="en-US" dirty="0"/>
              <a:t>domains, it is harder to establish a </a:t>
            </a:r>
            <a:r>
              <a:rPr lang="en-US" dirty="0" smtClean="0"/>
              <a:t>roadmap: </a:t>
            </a:r>
          </a:p>
          <a:p>
            <a:pPr lvl="1"/>
            <a:r>
              <a:rPr lang="en-US" dirty="0" smtClean="0"/>
              <a:t>there </a:t>
            </a:r>
            <a:r>
              <a:rPr lang="en-US" dirty="0"/>
              <a:t>may not </a:t>
            </a:r>
            <a:r>
              <a:rPr lang="en-US" dirty="0" smtClean="0"/>
              <a:t>be reference </a:t>
            </a:r>
            <a:r>
              <a:rPr lang="en-US" dirty="0"/>
              <a:t>architectures </a:t>
            </a:r>
            <a:endParaRPr lang="en-US" dirty="0" smtClean="0"/>
          </a:p>
          <a:p>
            <a:pPr lvl="1"/>
            <a:r>
              <a:rPr lang="en-US" dirty="0" smtClean="0"/>
              <a:t>there </a:t>
            </a:r>
            <a:r>
              <a:rPr lang="en-US" dirty="0"/>
              <a:t>may be </a:t>
            </a:r>
            <a:r>
              <a:rPr lang="en-US" dirty="0" smtClean="0"/>
              <a:t>few </a:t>
            </a:r>
            <a:r>
              <a:rPr lang="en-US" dirty="0"/>
              <a:t>externally developed </a:t>
            </a:r>
            <a:r>
              <a:rPr lang="en-US" dirty="0" smtClean="0"/>
              <a:t>components. </a:t>
            </a:r>
          </a:p>
          <a:p>
            <a:r>
              <a:rPr lang="en-US" dirty="0" smtClean="0"/>
              <a:t>You will need to work </a:t>
            </a:r>
            <a:r>
              <a:rPr lang="en-US" dirty="0"/>
              <a:t>from first </a:t>
            </a:r>
            <a:r>
              <a:rPr lang="en-US" dirty="0" smtClean="0"/>
              <a:t>principles. </a:t>
            </a:r>
          </a:p>
          <a:p>
            <a:r>
              <a:rPr lang="en-US" dirty="0" smtClean="0"/>
              <a:t>Even in </a:t>
            </a:r>
            <a:r>
              <a:rPr lang="en-US" dirty="0"/>
              <a:t>this case, </a:t>
            </a:r>
            <a:r>
              <a:rPr lang="en-US" dirty="0" smtClean="0"/>
              <a:t>design </a:t>
            </a:r>
            <a:r>
              <a:rPr lang="en-US" dirty="0"/>
              <a:t>concepts like tactics and patterns can still guide you, aided by </a:t>
            </a:r>
            <a:r>
              <a:rPr lang="en-US" dirty="0" smtClean="0"/>
              <a:t>prototyping</a:t>
            </a:r>
            <a:r>
              <a:rPr lang="en-US" dirty="0"/>
              <a:t>.  </a:t>
            </a:r>
            <a:endParaRPr lang="en-US" dirty="0" smtClean="0"/>
          </a:p>
          <a:p>
            <a:r>
              <a:rPr lang="en-US" dirty="0"/>
              <a:t>Y</a:t>
            </a:r>
            <a:r>
              <a:rPr lang="en-US" dirty="0" smtClean="0"/>
              <a:t>our </a:t>
            </a:r>
            <a:r>
              <a:rPr lang="en-US" dirty="0"/>
              <a:t>iteration goals will mostly be to </a:t>
            </a:r>
            <a:r>
              <a:rPr lang="en-US" dirty="0" smtClean="0"/>
              <a:t>refine </a:t>
            </a:r>
            <a:r>
              <a:rPr lang="en-US" dirty="0"/>
              <a:t>previously created structures to </a:t>
            </a:r>
            <a:r>
              <a:rPr lang="en-US" dirty="0" smtClean="0"/>
              <a:t>address </a:t>
            </a:r>
            <a:r>
              <a:rPr lang="en-US" dirty="0"/>
              <a:t>the drivers</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2349893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for an existing system (brownfield)</a:t>
            </a:r>
          </a:p>
        </p:txBody>
      </p:sp>
      <p:sp>
        <p:nvSpPr>
          <p:cNvPr id="3" name="Content Placeholder 2"/>
          <p:cNvSpPr>
            <a:spLocks noGrp="1"/>
          </p:cNvSpPr>
          <p:nvPr>
            <p:ph idx="1"/>
          </p:nvPr>
        </p:nvSpPr>
        <p:spPr/>
        <p:txBody>
          <a:bodyPr>
            <a:normAutofit/>
          </a:bodyPr>
          <a:lstStyle/>
          <a:p>
            <a:r>
              <a:rPr lang="en-US" dirty="0" smtClean="0"/>
              <a:t>For an existing system you may need to satisfy </a:t>
            </a:r>
            <a:r>
              <a:rPr lang="en-US" dirty="0"/>
              <a:t>new requirements or correct issues </a:t>
            </a:r>
            <a:endParaRPr lang="en-US" dirty="0" smtClean="0"/>
          </a:p>
          <a:p>
            <a:pPr lvl="1"/>
            <a:r>
              <a:rPr lang="en-US" dirty="0" smtClean="0"/>
              <a:t>this may catalyze changes </a:t>
            </a:r>
            <a:r>
              <a:rPr lang="en-US" dirty="0"/>
              <a:t>to the </a:t>
            </a:r>
            <a:r>
              <a:rPr lang="en-US" dirty="0" smtClean="0"/>
              <a:t>architecture </a:t>
            </a:r>
          </a:p>
          <a:p>
            <a:r>
              <a:rPr lang="en-US" dirty="0" smtClean="0"/>
              <a:t>Or you </a:t>
            </a:r>
            <a:r>
              <a:rPr lang="en-US" dirty="0"/>
              <a:t>may </a:t>
            </a:r>
            <a:r>
              <a:rPr lang="en-US" dirty="0" smtClean="0"/>
              <a:t>be </a:t>
            </a:r>
            <a:r>
              <a:rPr lang="en-US" dirty="0"/>
              <a:t>making architectural changes </a:t>
            </a:r>
            <a:r>
              <a:rPr lang="en-US" dirty="0" smtClean="0"/>
              <a:t>to refactor the system to </a:t>
            </a:r>
            <a:r>
              <a:rPr lang="en-US" dirty="0"/>
              <a:t>fix quality attribute </a:t>
            </a:r>
            <a:r>
              <a:rPr lang="en-US" dirty="0" smtClean="0"/>
              <a:t>problems </a:t>
            </a:r>
          </a:p>
          <a:p>
            <a:pPr lvl="1"/>
            <a:r>
              <a:rPr lang="en-US" dirty="0" smtClean="0"/>
              <a:t>e.g</a:t>
            </a:r>
            <a:r>
              <a:rPr lang="en-US" dirty="0"/>
              <a:t>. the system is </a:t>
            </a:r>
            <a:r>
              <a:rPr lang="en-US" dirty="0" smtClean="0"/>
              <a:t>slow, </a:t>
            </a:r>
            <a:r>
              <a:rPr lang="en-US" dirty="0"/>
              <a:t>or frequently </a:t>
            </a:r>
            <a:r>
              <a:rPr lang="en-US" dirty="0" smtClean="0"/>
              <a:t>crashes, or is hard to modify.</a:t>
            </a:r>
            <a:r>
              <a:rPr lang="en-US" dirty="0"/>
              <a:t/>
            </a:r>
            <a:br>
              <a:rPr lang="en-US" dirty="0"/>
            </a:br>
            <a:endParaRPr lang="en-US" dirty="0"/>
          </a:p>
        </p:txBody>
      </p:sp>
    </p:spTree>
    <p:extLst>
      <p:ext uri="{BB962C8B-B14F-4D97-AF65-F5344CB8AC3E}">
        <p14:creationId xmlns:p14="http://schemas.microsoft.com/office/powerpoint/2010/main" val="7089155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for an existing system (brownfield)</a:t>
            </a:r>
          </a:p>
        </p:txBody>
      </p:sp>
      <p:sp>
        <p:nvSpPr>
          <p:cNvPr id="3" name="Content Placeholder 2"/>
          <p:cNvSpPr>
            <a:spLocks noGrp="1"/>
          </p:cNvSpPr>
          <p:nvPr>
            <p:ph idx="1"/>
          </p:nvPr>
        </p:nvSpPr>
        <p:spPr/>
        <p:txBody>
          <a:bodyPr>
            <a:normAutofit/>
          </a:bodyPr>
          <a:lstStyle/>
          <a:p>
            <a:r>
              <a:rPr lang="en-US" dirty="0" smtClean="0"/>
              <a:t>If you </a:t>
            </a:r>
            <a:r>
              <a:rPr lang="en-US" dirty="0"/>
              <a:t>understand </a:t>
            </a:r>
            <a:r>
              <a:rPr lang="en-US" dirty="0" smtClean="0"/>
              <a:t>your architecture </a:t>
            </a:r>
            <a:r>
              <a:rPr lang="en-US" dirty="0"/>
              <a:t>you can perform design </a:t>
            </a:r>
            <a:r>
              <a:rPr lang="en-US" dirty="0" smtClean="0"/>
              <a:t>as with greenfield </a:t>
            </a:r>
            <a:r>
              <a:rPr lang="en-US" dirty="0"/>
              <a:t>systems </a:t>
            </a:r>
            <a:r>
              <a:rPr lang="en-US" dirty="0" smtClean="0"/>
              <a:t>(after </a:t>
            </a:r>
            <a:r>
              <a:rPr lang="en-US" dirty="0"/>
              <a:t>the initial design </a:t>
            </a:r>
            <a:r>
              <a:rPr lang="en-US" dirty="0" smtClean="0"/>
              <a:t>iteration). </a:t>
            </a:r>
          </a:p>
          <a:p>
            <a:r>
              <a:rPr lang="en-US" dirty="0" smtClean="0"/>
              <a:t>Your iteration </a:t>
            </a:r>
            <a:r>
              <a:rPr lang="en-US" dirty="0"/>
              <a:t>goals </a:t>
            </a:r>
            <a:r>
              <a:rPr lang="en-US" dirty="0" smtClean="0"/>
              <a:t>are to </a:t>
            </a:r>
            <a:r>
              <a:rPr lang="en-US" dirty="0"/>
              <a:t>identify and refine structures to satisfy architectural </a:t>
            </a:r>
            <a:r>
              <a:rPr lang="en-US" dirty="0" smtClean="0"/>
              <a:t>drivers: </a:t>
            </a:r>
          </a:p>
          <a:p>
            <a:pPr lvl="1"/>
            <a:r>
              <a:rPr lang="en-US" dirty="0" smtClean="0"/>
              <a:t>new </a:t>
            </a:r>
            <a:r>
              <a:rPr lang="en-US" dirty="0"/>
              <a:t>functionality </a:t>
            </a:r>
            <a:endParaRPr lang="en-US" dirty="0" smtClean="0"/>
          </a:p>
          <a:p>
            <a:pPr lvl="1"/>
            <a:r>
              <a:rPr lang="en-US" dirty="0" smtClean="0"/>
              <a:t>quality </a:t>
            </a:r>
            <a:r>
              <a:rPr lang="en-US" dirty="0"/>
              <a:t>attributes </a:t>
            </a:r>
            <a:endParaRPr lang="en-US" dirty="0" smtClean="0"/>
          </a:p>
          <a:p>
            <a:pPr lvl="1"/>
            <a:r>
              <a:rPr lang="en-US" dirty="0" smtClean="0"/>
              <a:t>architectural concerns</a:t>
            </a:r>
          </a:p>
          <a:p>
            <a:r>
              <a:rPr lang="en-US" dirty="0" smtClean="0"/>
              <a:t>This will not </a:t>
            </a:r>
            <a:r>
              <a:rPr lang="en-US" dirty="0"/>
              <a:t>involve establishing a new overall system </a:t>
            </a:r>
            <a:r>
              <a:rPr lang="en-US" dirty="0" smtClean="0"/>
              <a:t>structure, </a:t>
            </a:r>
            <a:r>
              <a:rPr lang="en-US" dirty="0"/>
              <a:t>unless you are </a:t>
            </a:r>
            <a:r>
              <a:rPr lang="en-US" dirty="0" smtClean="0"/>
              <a:t>doing a </a:t>
            </a:r>
            <a:r>
              <a:rPr lang="en-US" dirty="0"/>
              <a:t>major </a:t>
            </a:r>
            <a:r>
              <a:rPr lang="en-US" dirty="0" smtClean="0"/>
              <a:t>refactoring.</a:t>
            </a:r>
            <a:endParaRPr lang="en-US" dirty="0"/>
          </a:p>
        </p:txBody>
      </p:sp>
    </p:spTree>
    <p:extLst>
      <p:ext uri="{BB962C8B-B14F-4D97-AF65-F5344CB8AC3E}">
        <p14:creationId xmlns:p14="http://schemas.microsoft.com/office/powerpoint/2010/main" val="351696424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Design Concepts</a:t>
            </a:r>
            <a:endParaRPr lang="en-US" dirty="0"/>
          </a:p>
        </p:txBody>
      </p:sp>
      <p:sp>
        <p:nvSpPr>
          <p:cNvPr id="3" name="Content Placeholder 2"/>
          <p:cNvSpPr>
            <a:spLocks noGrp="1"/>
          </p:cNvSpPr>
          <p:nvPr>
            <p:ph idx="1"/>
          </p:nvPr>
        </p:nvSpPr>
        <p:spPr/>
        <p:txBody>
          <a:bodyPr>
            <a:normAutofit/>
          </a:bodyPr>
          <a:lstStyle/>
          <a:p>
            <a:r>
              <a:rPr lang="en-US" dirty="0"/>
              <a:t>There are </a:t>
            </a:r>
            <a:r>
              <a:rPr lang="en-US" dirty="0" smtClean="0"/>
              <a:t>dozens </a:t>
            </a:r>
            <a:r>
              <a:rPr lang="en-US" dirty="0"/>
              <a:t>of </a:t>
            </a:r>
            <a:r>
              <a:rPr lang="en-US" dirty="0" smtClean="0"/>
              <a:t>patterns </a:t>
            </a:r>
            <a:r>
              <a:rPr lang="en-US" dirty="0"/>
              <a:t>and </a:t>
            </a:r>
            <a:r>
              <a:rPr lang="en-US" dirty="0" smtClean="0"/>
              <a:t>components you </a:t>
            </a:r>
            <a:r>
              <a:rPr lang="en-US" dirty="0"/>
              <a:t>could use to address any </a:t>
            </a:r>
            <a:r>
              <a:rPr lang="en-US" dirty="0" smtClean="0"/>
              <a:t>issue</a:t>
            </a:r>
            <a:r>
              <a:rPr lang="en-US" dirty="0"/>
              <a:t>. </a:t>
            </a:r>
            <a:endParaRPr lang="en-US" dirty="0" smtClean="0"/>
          </a:p>
          <a:p>
            <a:r>
              <a:rPr lang="en-US" dirty="0" smtClean="0"/>
              <a:t>To </a:t>
            </a:r>
            <a:r>
              <a:rPr lang="en-US" dirty="0"/>
              <a:t>make things worse, these design concepts are scattered across many </a:t>
            </a:r>
            <a:r>
              <a:rPr lang="en-US" dirty="0" smtClean="0"/>
              <a:t>sources—popular </a:t>
            </a:r>
            <a:r>
              <a:rPr lang="en-US" dirty="0"/>
              <a:t>press, </a:t>
            </a:r>
            <a:r>
              <a:rPr lang="en-US" dirty="0" smtClean="0"/>
              <a:t>research </a:t>
            </a:r>
            <a:r>
              <a:rPr lang="en-US" dirty="0"/>
              <a:t>literature, </a:t>
            </a:r>
            <a:r>
              <a:rPr lang="en-US" dirty="0" smtClean="0"/>
              <a:t>books</a:t>
            </a:r>
            <a:r>
              <a:rPr lang="en-US" dirty="0"/>
              <a:t>, </a:t>
            </a:r>
            <a:r>
              <a:rPr lang="en-US" dirty="0" smtClean="0"/>
              <a:t>the internet—and described differently. </a:t>
            </a:r>
          </a:p>
          <a:p>
            <a:r>
              <a:rPr lang="en-US" dirty="0" smtClean="0"/>
              <a:t>Finally</a:t>
            </a:r>
            <a:r>
              <a:rPr lang="en-US" dirty="0"/>
              <a:t>, once you have identified </a:t>
            </a:r>
            <a:r>
              <a:rPr lang="en-US" dirty="0" smtClean="0"/>
              <a:t>design alternatives, </a:t>
            </a:r>
            <a:r>
              <a:rPr lang="en-US" dirty="0"/>
              <a:t>you need to </a:t>
            </a:r>
            <a:r>
              <a:rPr lang="en-US" i="1" dirty="0"/>
              <a:t>select</a:t>
            </a:r>
            <a:r>
              <a:rPr lang="en-US" dirty="0"/>
              <a:t> among them. </a:t>
            </a:r>
            <a:br>
              <a:rPr lang="en-US" dirty="0"/>
            </a:br>
            <a:endParaRPr lang="en-US" dirty="0"/>
          </a:p>
        </p:txBody>
      </p:sp>
    </p:spTree>
    <p:extLst>
      <p:ext uri="{BB962C8B-B14F-4D97-AF65-F5344CB8AC3E}">
        <p14:creationId xmlns:p14="http://schemas.microsoft.com/office/powerpoint/2010/main" val="39323585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Design Concepts</a:t>
            </a:r>
            <a:endParaRPr lang="en-US" dirty="0"/>
          </a:p>
        </p:txBody>
      </p:sp>
      <p:sp>
        <p:nvSpPr>
          <p:cNvPr id="3" name="Content Placeholder 2"/>
          <p:cNvSpPr>
            <a:spLocks noGrp="1"/>
          </p:cNvSpPr>
          <p:nvPr>
            <p:ph idx="1"/>
          </p:nvPr>
        </p:nvSpPr>
        <p:spPr/>
        <p:txBody>
          <a:bodyPr/>
          <a:lstStyle/>
          <a:p>
            <a:r>
              <a:rPr lang="en-US" dirty="0"/>
              <a:t>Once you have identified a list of </a:t>
            </a:r>
            <a:r>
              <a:rPr lang="en-US" dirty="0" smtClean="0"/>
              <a:t>design </a:t>
            </a:r>
            <a:r>
              <a:rPr lang="en-US" dirty="0"/>
              <a:t>concepts, you need to </a:t>
            </a:r>
            <a:r>
              <a:rPr lang="en-US" dirty="0" smtClean="0"/>
              <a:t>select among them.</a:t>
            </a:r>
          </a:p>
          <a:p>
            <a:r>
              <a:rPr lang="en-US" dirty="0" smtClean="0"/>
              <a:t>How?</a:t>
            </a:r>
          </a:p>
          <a:p>
            <a:r>
              <a:rPr lang="en-US" dirty="0" smtClean="0"/>
              <a:t>Create </a:t>
            </a:r>
            <a:r>
              <a:rPr lang="en-US" dirty="0"/>
              <a:t>a table that lists the pros and cons </a:t>
            </a:r>
            <a:r>
              <a:rPr lang="en-US" dirty="0" smtClean="0"/>
              <a:t>of each </a:t>
            </a:r>
            <a:r>
              <a:rPr lang="en-US" dirty="0"/>
              <a:t>alternative and </a:t>
            </a:r>
            <a:r>
              <a:rPr lang="en-US" dirty="0" smtClean="0"/>
              <a:t>select based </a:t>
            </a:r>
            <a:r>
              <a:rPr lang="en-US" dirty="0"/>
              <a:t>on </a:t>
            </a:r>
            <a:r>
              <a:rPr lang="en-US" dirty="0" smtClean="0"/>
              <a:t>your criteria </a:t>
            </a:r>
            <a:r>
              <a:rPr lang="en-US" dirty="0"/>
              <a:t>and </a:t>
            </a:r>
            <a:r>
              <a:rPr lang="en-US" dirty="0" smtClean="0"/>
              <a:t>drivers</a:t>
            </a:r>
            <a:r>
              <a:rPr lang="en-US" dirty="0"/>
              <a:t>.</a:t>
            </a:r>
          </a:p>
        </p:txBody>
      </p:sp>
    </p:spTree>
    <p:extLst>
      <p:ext uri="{BB962C8B-B14F-4D97-AF65-F5344CB8AC3E}">
        <p14:creationId xmlns:p14="http://schemas.microsoft.com/office/powerpoint/2010/main" val="364013176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Table to Support Selection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080344"/>
              </p:ext>
            </p:extLst>
          </p:nvPr>
        </p:nvGraphicFramePr>
        <p:xfrm>
          <a:off x="431282" y="1198503"/>
          <a:ext cx="8229600" cy="4916363"/>
        </p:xfrm>
        <a:graphic>
          <a:graphicData uri="http://schemas.openxmlformats.org/drawingml/2006/table">
            <a:tbl>
              <a:tblPr/>
              <a:tblGrid>
                <a:gridCol w="1758742"/>
                <a:gridCol w="2819354"/>
                <a:gridCol w="2560320"/>
                <a:gridCol w="1091184"/>
              </a:tblGrid>
              <a:tr h="419179">
                <a:tc>
                  <a:txBody>
                    <a:bodyPr/>
                    <a:lstStyle/>
                    <a:p>
                      <a:pPr rtl="0" fontAlgn="t">
                        <a:spcBef>
                          <a:spcPts val="0"/>
                        </a:spcBef>
                        <a:spcAft>
                          <a:spcPts val="0"/>
                        </a:spcAft>
                      </a:pPr>
                      <a:r>
                        <a:rPr lang="en-US" sz="1800" b="1" i="0" u="none" strike="noStrike" dirty="0">
                          <a:solidFill>
                            <a:srgbClr val="000000"/>
                          </a:solidFill>
                          <a:effectLst/>
                          <a:latin typeface="Arial" charset="0"/>
                        </a:rPr>
                        <a:t>Name of alternative</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sz="1800" b="1" i="0" u="none" strike="noStrike">
                          <a:solidFill>
                            <a:srgbClr val="000000"/>
                          </a:solidFill>
                          <a:effectLst/>
                          <a:latin typeface="Arial" charset="0"/>
                        </a:rPr>
                        <a:t>Pros</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sz="1800" b="1" i="0" u="none" strike="noStrike">
                          <a:solidFill>
                            <a:srgbClr val="000000"/>
                          </a:solidFill>
                          <a:effectLst/>
                          <a:latin typeface="Arial" charset="0"/>
                        </a:rPr>
                        <a:t>Cons</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sz="1800" b="1" i="0" u="none" strike="noStrike">
                          <a:solidFill>
                            <a:srgbClr val="000000"/>
                          </a:solidFill>
                          <a:effectLst/>
                          <a:latin typeface="Arial" charset="0"/>
                        </a:rPr>
                        <a:t>Cost</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r>
              <a:tr h="1638221">
                <a:tc>
                  <a:txBody>
                    <a:bodyPr/>
                    <a:lstStyle/>
                    <a:p>
                      <a:pPr rtl="0" fontAlgn="t">
                        <a:spcBef>
                          <a:spcPts val="0"/>
                        </a:spcBef>
                        <a:spcAft>
                          <a:spcPts val="0"/>
                        </a:spcAft>
                      </a:pPr>
                      <a:r>
                        <a:rPr lang="en-US" sz="1800" b="0" i="0" u="none" strike="noStrike">
                          <a:solidFill>
                            <a:srgbClr val="000000"/>
                          </a:solidFill>
                          <a:effectLst/>
                          <a:latin typeface="Arial" charset="0"/>
                        </a:rPr>
                        <a:t>Web application</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Can be accessed from a variety of platforms using a standard web </a:t>
                      </a:r>
                      <a:r>
                        <a:rPr lang="en-US" sz="1800" b="0" i="0" u="none" strike="noStrike" dirty="0" smtClean="0">
                          <a:solidFill>
                            <a:srgbClr val="000000"/>
                          </a:solidFill>
                          <a:effectLst/>
                          <a:latin typeface="Arial" charset="0"/>
                        </a:rPr>
                        <a:t>browser</a:t>
                      </a:r>
                    </a:p>
                    <a:p>
                      <a:pPr marL="285750" indent="-285750" rtl="0" fontAlgn="t">
                        <a:spcBef>
                          <a:spcPts val="0"/>
                        </a:spcBef>
                        <a:spcAft>
                          <a:spcPts val="0"/>
                        </a:spcAft>
                        <a:buFont typeface="Arial" charset="0"/>
                        <a:buChar char="•"/>
                      </a:pPr>
                      <a:r>
                        <a:rPr lang="en-US" sz="1800" b="0" i="0" u="none" strike="noStrike" dirty="0" smtClean="0">
                          <a:solidFill>
                            <a:srgbClr val="000000"/>
                          </a:solidFill>
                          <a:effectLst/>
                          <a:latin typeface="Arial" charset="0"/>
                        </a:rPr>
                        <a:t>Fast </a:t>
                      </a:r>
                      <a:r>
                        <a:rPr lang="en-US" sz="1800" b="0" i="0" u="none" strike="noStrike" dirty="0">
                          <a:solidFill>
                            <a:srgbClr val="000000"/>
                          </a:solidFill>
                          <a:effectLst/>
                          <a:latin typeface="Arial" charset="0"/>
                        </a:rPr>
                        <a:t>page </a:t>
                      </a:r>
                      <a:r>
                        <a:rPr lang="en-US" sz="1800" b="0" i="0" u="none" strike="noStrike" dirty="0" smtClean="0">
                          <a:solidFill>
                            <a:srgbClr val="000000"/>
                          </a:solidFill>
                          <a:effectLst/>
                          <a:latin typeface="Arial" charset="0"/>
                        </a:rPr>
                        <a:t>loading</a:t>
                      </a:r>
                      <a:endParaRPr lang="en-US" sz="1800" b="0" i="0" u="none" strike="noStrike" dirty="0" smtClean="0">
                        <a:solidFill>
                          <a:schemeClr val="tx1"/>
                        </a:solidFill>
                        <a:effectLst/>
                        <a:latin typeface="+mn-lt"/>
                      </a:endParaRPr>
                    </a:p>
                    <a:p>
                      <a:pPr marL="285750" indent="-285750" rtl="0" fontAlgn="t">
                        <a:spcBef>
                          <a:spcPts val="0"/>
                        </a:spcBef>
                        <a:spcAft>
                          <a:spcPts val="0"/>
                        </a:spcAft>
                        <a:buFont typeface="Arial" charset="0"/>
                        <a:buChar char="•"/>
                      </a:pPr>
                      <a:r>
                        <a:rPr lang="en-US" sz="1800" b="0" i="0" u="none" strike="noStrike" dirty="0" smtClean="0">
                          <a:solidFill>
                            <a:srgbClr val="000000"/>
                          </a:solidFill>
                          <a:effectLst/>
                          <a:latin typeface="Arial" charset="0"/>
                        </a:rPr>
                        <a:t>Simple </a:t>
                      </a:r>
                      <a:r>
                        <a:rPr lang="en-US" sz="1800" b="0" i="0" u="none" strike="noStrike" dirty="0">
                          <a:solidFill>
                            <a:srgbClr val="000000"/>
                          </a:solidFill>
                          <a:effectLst/>
                          <a:latin typeface="Arial" charset="0"/>
                        </a:rPr>
                        <a:t>deployment</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Does not support “rich” interaction</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Low</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5776">
                <a:tc>
                  <a:txBody>
                    <a:bodyPr/>
                    <a:lstStyle/>
                    <a:p>
                      <a:pPr rtl="0" fontAlgn="t">
                        <a:spcBef>
                          <a:spcPts val="0"/>
                        </a:spcBef>
                        <a:spcAft>
                          <a:spcPts val="0"/>
                        </a:spcAft>
                      </a:pPr>
                      <a:r>
                        <a:rPr lang="en-US" sz="1800" b="0" i="0" u="none" strike="noStrike">
                          <a:solidFill>
                            <a:srgbClr val="000000"/>
                          </a:solidFill>
                          <a:effectLst/>
                          <a:latin typeface="Arial" charset="0"/>
                        </a:rPr>
                        <a:t>Rich internet application</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Supports “rich” user </a:t>
                      </a:r>
                      <a:r>
                        <a:rPr lang="en-US" sz="1800" b="0" i="0" u="none" strike="noStrike" dirty="0" smtClean="0">
                          <a:solidFill>
                            <a:srgbClr val="000000"/>
                          </a:solidFill>
                          <a:effectLst/>
                          <a:latin typeface="Arial" charset="0"/>
                        </a:rPr>
                        <a:t>interaction</a:t>
                      </a:r>
                      <a:endParaRPr lang="en-US" sz="1800" b="0" i="0" u="none" strike="noStrike" dirty="0" smtClean="0">
                        <a:solidFill>
                          <a:schemeClr val="tx1"/>
                        </a:solidFill>
                        <a:effectLst/>
                        <a:latin typeface="+mn-lt"/>
                      </a:endParaRPr>
                    </a:p>
                    <a:p>
                      <a:pPr marL="285750" indent="-285750" rtl="0" fontAlgn="t">
                        <a:spcBef>
                          <a:spcPts val="0"/>
                        </a:spcBef>
                        <a:spcAft>
                          <a:spcPts val="0"/>
                        </a:spcAft>
                        <a:buFont typeface="Arial" charset="0"/>
                        <a:buChar char="•"/>
                      </a:pPr>
                      <a:r>
                        <a:rPr lang="en-US" sz="1800" b="0" i="0" u="none" strike="noStrike" dirty="0" smtClean="0">
                          <a:solidFill>
                            <a:srgbClr val="000000"/>
                          </a:solidFill>
                          <a:effectLst/>
                          <a:latin typeface="Arial" charset="0"/>
                        </a:rPr>
                        <a:t>Simple </a:t>
                      </a:r>
                      <a:r>
                        <a:rPr lang="en-US" sz="1800" b="0" i="0" u="none" strike="noStrike" dirty="0">
                          <a:solidFill>
                            <a:srgbClr val="000000"/>
                          </a:solidFill>
                          <a:effectLst/>
                          <a:latin typeface="Arial" charset="0"/>
                        </a:rPr>
                        <a:t>deployment and updating</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Longer page loading </a:t>
                      </a:r>
                      <a:r>
                        <a:rPr lang="en-US" sz="1800" b="0" i="0" u="none" strike="noStrike" dirty="0" smtClean="0">
                          <a:solidFill>
                            <a:srgbClr val="000000"/>
                          </a:solidFill>
                          <a:effectLst/>
                          <a:latin typeface="Arial" charset="0"/>
                        </a:rPr>
                        <a:t>times</a:t>
                      </a:r>
                      <a:endParaRPr lang="en-US" sz="1800" b="0" i="0" u="none" strike="noStrike" dirty="0" smtClean="0">
                        <a:solidFill>
                          <a:schemeClr val="tx1"/>
                        </a:solidFill>
                        <a:effectLst/>
                        <a:latin typeface="+mn-lt"/>
                      </a:endParaRPr>
                    </a:p>
                    <a:p>
                      <a:pPr marL="285750" indent="-285750" rtl="0" fontAlgn="t">
                        <a:spcBef>
                          <a:spcPts val="0"/>
                        </a:spcBef>
                        <a:spcAft>
                          <a:spcPts val="0"/>
                        </a:spcAft>
                        <a:buFont typeface="Arial" charset="0"/>
                        <a:buChar char="•"/>
                      </a:pPr>
                      <a:r>
                        <a:rPr lang="en-US" sz="1800" b="0" i="0" u="none" strike="noStrike" dirty="0" smtClean="0">
                          <a:solidFill>
                            <a:srgbClr val="000000"/>
                          </a:solidFill>
                          <a:effectLst/>
                          <a:latin typeface="Arial" charset="0"/>
                        </a:rPr>
                        <a:t>Requires </a:t>
                      </a:r>
                      <a:r>
                        <a:rPr lang="en-US" sz="1800" b="0" i="0" u="none" strike="noStrike" dirty="0">
                          <a:solidFill>
                            <a:srgbClr val="000000"/>
                          </a:solidFill>
                          <a:effectLst/>
                          <a:latin typeface="Arial" charset="0"/>
                        </a:rPr>
                        <a:t>a runtime environment to be installed on the client browser</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Medium</a:t>
                      </a:r>
                      <a:endParaRPr lang="en-US" sz="180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8096">
                <a:tc>
                  <a:txBody>
                    <a:bodyPr/>
                    <a:lstStyle/>
                    <a:p>
                      <a:pPr rtl="0" fontAlgn="t">
                        <a:spcBef>
                          <a:spcPts val="0"/>
                        </a:spcBef>
                        <a:spcAft>
                          <a:spcPts val="0"/>
                        </a:spcAft>
                      </a:pPr>
                      <a:r>
                        <a:rPr lang="en-US" sz="1800" b="0" i="0" u="none" strike="noStrike" dirty="0">
                          <a:solidFill>
                            <a:srgbClr val="000000"/>
                          </a:solidFill>
                          <a:effectLst/>
                          <a:latin typeface="Arial" charset="0"/>
                        </a:rPr>
                        <a:t>Mobile application</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Supports “rich” user </a:t>
                      </a:r>
                      <a:r>
                        <a:rPr lang="en-US" sz="1800" b="0" i="0" u="none" strike="noStrike" dirty="0" smtClean="0">
                          <a:solidFill>
                            <a:srgbClr val="000000"/>
                          </a:solidFill>
                          <a:effectLst/>
                          <a:latin typeface="Arial" charset="0"/>
                        </a:rPr>
                        <a:t>interaction</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rtl="0" fontAlgn="t">
                        <a:spcBef>
                          <a:spcPts val="0"/>
                        </a:spcBef>
                        <a:spcAft>
                          <a:spcPts val="0"/>
                        </a:spcAft>
                        <a:buFont typeface="Arial" charset="0"/>
                        <a:buChar char="•"/>
                      </a:pPr>
                      <a:r>
                        <a:rPr lang="en-US" sz="1800" b="0" i="0" u="none" strike="noStrike" dirty="0">
                          <a:solidFill>
                            <a:srgbClr val="000000"/>
                          </a:solidFill>
                          <a:effectLst/>
                          <a:latin typeface="Arial" charset="0"/>
                        </a:rPr>
                        <a:t>Less portability</a:t>
                      </a:r>
                      <a:endParaRPr lang="en-US" sz="1800" dirty="0">
                        <a:effectLst/>
                      </a:endParaRPr>
                    </a:p>
                    <a:p>
                      <a:pPr marL="285750" indent="-285750" rtl="0" fontAlgn="t">
                        <a:spcBef>
                          <a:spcPts val="0"/>
                        </a:spcBef>
                        <a:spcAft>
                          <a:spcPts val="0"/>
                        </a:spcAft>
                        <a:buFont typeface="Arial" charset="0"/>
                        <a:buChar char="•"/>
                      </a:pPr>
                      <a:r>
                        <a:rPr lang="en-US" sz="1800" b="0" i="0" u="none" strike="noStrike" dirty="0" smtClean="0">
                          <a:solidFill>
                            <a:srgbClr val="000000"/>
                          </a:solidFill>
                          <a:effectLst/>
                          <a:latin typeface="Arial" charset="0"/>
                        </a:rPr>
                        <a:t>Screen </a:t>
                      </a:r>
                      <a:r>
                        <a:rPr lang="en-US" sz="1800" b="0" i="0" u="none" strike="noStrike" dirty="0">
                          <a:solidFill>
                            <a:srgbClr val="000000"/>
                          </a:solidFill>
                          <a:effectLst/>
                          <a:latin typeface="Arial" charset="0"/>
                        </a:rPr>
                        <a:t>limitations</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a:t>
                      </a:r>
                      <a:endParaRPr lang="en-US" sz="1800" dirty="0">
                        <a:effectLst/>
                      </a:endParaRPr>
                    </a:p>
                  </a:txBody>
                  <a:tcPr marL="51298" marR="51298" marT="51298" marB="5129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370045" y="1367135"/>
            <a:ext cx="1645609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918328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Design Concepts</a:t>
            </a:r>
            <a:endParaRPr lang="en-US" dirty="0"/>
          </a:p>
        </p:txBody>
      </p:sp>
      <p:sp>
        <p:nvSpPr>
          <p:cNvPr id="3" name="Content Placeholder 2"/>
          <p:cNvSpPr>
            <a:spLocks noGrp="1"/>
          </p:cNvSpPr>
          <p:nvPr>
            <p:ph idx="1"/>
          </p:nvPr>
        </p:nvSpPr>
        <p:spPr/>
        <p:txBody>
          <a:bodyPr/>
          <a:lstStyle/>
          <a:p>
            <a:r>
              <a:rPr lang="en-US" dirty="0" smtClean="0"/>
              <a:t>If the table isn’t enough you </a:t>
            </a:r>
            <a:r>
              <a:rPr lang="en-US" dirty="0"/>
              <a:t>may need to create </a:t>
            </a:r>
            <a:r>
              <a:rPr lang="en-US" dirty="0" smtClean="0"/>
              <a:t>prototypes </a:t>
            </a:r>
            <a:r>
              <a:rPr lang="en-US" dirty="0"/>
              <a:t>and collect </a:t>
            </a:r>
            <a:r>
              <a:rPr lang="en-US" dirty="0" smtClean="0"/>
              <a:t>measurements.</a:t>
            </a:r>
          </a:p>
          <a:p>
            <a:r>
              <a:rPr lang="en-US" dirty="0" smtClean="0"/>
              <a:t>But creating prototypes </a:t>
            </a:r>
            <a:r>
              <a:rPr lang="en-US" dirty="0"/>
              <a:t>can be costly compared to </a:t>
            </a:r>
            <a:r>
              <a:rPr lang="en-US" dirty="0" smtClean="0"/>
              <a:t>analysis.</a:t>
            </a:r>
          </a:p>
          <a:p>
            <a:r>
              <a:rPr lang="en-US" dirty="0" smtClean="0"/>
              <a:t>What to do, and why?</a:t>
            </a:r>
            <a:endParaRPr lang="en-US" dirty="0"/>
          </a:p>
        </p:txBody>
      </p:sp>
    </p:spTree>
    <p:extLst>
      <p:ext uri="{BB962C8B-B14F-4D97-AF65-F5344CB8AC3E}">
        <p14:creationId xmlns:p14="http://schemas.microsoft.com/office/powerpoint/2010/main" val="335182416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Prototype or Not to Prototype?</a:t>
            </a:r>
            <a:endParaRPr lang="en-US" dirty="0"/>
          </a:p>
        </p:txBody>
      </p:sp>
      <p:sp>
        <p:nvSpPr>
          <p:cNvPr id="3" name="Content Placeholder 2"/>
          <p:cNvSpPr>
            <a:spLocks noGrp="1"/>
          </p:cNvSpPr>
          <p:nvPr>
            <p:ph idx="1"/>
          </p:nvPr>
        </p:nvSpPr>
        <p:spPr>
          <a:xfrm>
            <a:off x="457200" y="1600200"/>
            <a:ext cx="8229600" cy="4739640"/>
          </a:xfrm>
        </p:spPr>
        <p:txBody>
          <a:bodyPr>
            <a:normAutofit fontScale="92500" lnSpcReduction="10000"/>
          </a:bodyPr>
          <a:lstStyle/>
          <a:p>
            <a:pPr marL="0" indent="0" fontAlgn="base">
              <a:buNone/>
            </a:pPr>
            <a:r>
              <a:rPr lang="en-US" dirty="0" smtClean="0"/>
              <a:t>Questions to consider:</a:t>
            </a:r>
          </a:p>
          <a:p>
            <a:pPr fontAlgn="base"/>
            <a:r>
              <a:rPr lang="en-US" dirty="0" smtClean="0"/>
              <a:t>Does </a:t>
            </a:r>
            <a:r>
              <a:rPr lang="en-US" dirty="0"/>
              <a:t>the project incorporate emerging technologies?</a:t>
            </a:r>
          </a:p>
          <a:p>
            <a:pPr fontAlgn="base"/>
            <a:r>
              <a:rPr lang="en-US" dirty="0"/>
              <a:t>Is the technology new in the company?</a:t>
            </a:r>
          </a:p>
          <a:p>
            <a:pPr fontAlgn="base"/>
            <a:r>
              <a:rPr lang="en-US" dirty="0"/>
              <a:t>Are there </a:t>
            </a:r>
            <a:r>
              <a:rPr lang="en-US" dirty="0" smtClean="0"/>
              <a:t>drivers</a:t>
            </a:r>
            <a:r>
              <a:rPr lang="en-US" dirty="0"/>
              <a:t>, particularly quality attributes, whose satisfaction using the selected technology presents </a:t>
            </a:r>
            <a:r>
              <a:rPr lang="en-US" dirty="0" smtClean="0"/>
              <a:t>risks?</a:t>
            </a:r>
            <a:endParaRPr lang="en-US" dirty="0"/>
          </a:p>
          <a:p>
            <a:pPr fontAlgn="base"/>
            <a:r>
              <a:rPr lang="en-US" dirty="0"/>
              <a:t>Is there a lack of </a:t>
            </a:r>
            <a:r>
              <a:rPr lang="en-US" dirty="0" smtClean="0"/>
              <a:t>evidence that </a:t>
            </a:r>
            <a:r>
              <a:rPr lang="en-US" dirty="0"/>
              <a:t>the selected technology will </a:t>
            </a:r>
            <a:r>
              <a:rPr lang="en-US" dirty="0" smtClean="0"/>
              <a:t>help satisfy </a:t>
            </a:r>
            <a:r>
              <a:rPr lang="en-US" dirty="0"/>
              <a:t>the project drivers?</a:t>
            </a:r>
          </a:p>
          <a:p>
            <a:pPr fontAlgn="base"/>
            <a:r>
              <a:rPr lang="en-US" dirty="0"/>
              <a:t>Are there configuration options associated with the technology that need to be tested or understood?</a:t>
            </a:r>
          </a:p>
          <a:p>
            <a:pPr fontAlgn="base"/>
            <a:r>
              <a:rPr lang="en-US" dirty="0"/>
              <a:t>Is it unclear whether the selected technology can be integrated with </a:t>
            </a:r>
            <a:r>
              <a:rPr lang="en-US" dirty="0" smtClean="0"/>
              <a:t>the </a:t>
            </a:r>
            <a:r>
              <a:rPr lang="en-US" dirty="0"/>
              <a:t>project</a:t>
            </a:r>
            <a:r>
              <a:rPr lang="en-US" dirty="0" smtClean="0"/>
              <a:t>?</a:t>
            </a:r>
          </a:p>
          <a:p>
            <a:pPr marL="0" indent="0" fontAlgn="base">
              <a:buNone/>
            </a:pPr>
            <a:r>
              <a:rPr lang="en-US" dirty="0"/>
              <a:t>If most of your answers </a:t>
            </a:r>
            <a:r>
              <a:rPr lang="en-US" dirty="0" smtClean="0"/>
              <a:t>are </a:t>
            </a:r>
            <a:r>
              <a:rPr lang="en-US" dirty="0"/>
              <a:t>“yes” </a:t>
            </a:r>
            <a:r>
              <a:rPr lang="en-US" dirty="0" smtClean="0"/>
              <a:t>you </a:t>
            </a:r>
            <a:r>
              <a:rPr lang="en-US" dirty="0"/>
              <a:t>should </a:t>
            </a:r>
            <a:r>
              <a:rPr lang="en-US" dirty="0" smtClean="0"/>
              <a:t>consider a </a:t>
            </a:r>
            <a:r>
              <a:rPr lang="en-US" dirty="0"/>
              <a:t>throwaway </a:t>
            </a:r>
            <a:r>
              <a:rPr lang="en-US" dirty="0" smtClean="0"/>
              <a:t>prototype.</a:t>
            </a:r>
            <a:endParaRPr lang="en-US" dirty="0"/>
          </a:p>
          <a:p>
            <a:endParaRPr lang="en-US" dirty="0"/>
          </a:p>
        </p:txBody>
      </p:sp>
    </p:spTree>
    <p:extLst>
      <p:ext uri="{BB962C8B-B14F-4D97-AF65-F5344CB8AC3E}">
        <p14:creationId xmlns:p14="http://schemas.microsoft.com/office/powerpoint/2010/main" val="166759501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Producing Structures</a:t>
            </a:r>
            <a:endParaRPr lang="en-US" dirty="0"/>
          </a:p>
        </p:txBody>
      </p:sp>
      <p:sp>
        <p:nvSpPr>
          <p:cNvPr id="3" name="Content Placeholder 2"/>
          <p:cNvSpPr>
            <a:spLocks noGrp="1"/>
          </p:cNvSpPr>
          <p:nvPr>
            <p:ph idx="1"/>
          </p:nvPr>
        </p:nvSpPr>
        <p:spPr/>
        <p:txBody>
          <a:bodyPr>
            <a:normAutofit/>
          </a:bodyPr>
          <a:lstStyle/>
          <a:p>
            <a:r>
              <a:rPr lang="en-US" dirty="0"/>
              <a:t>Design concepts </a:t>
            </a:r>
            <a:r>
              <a:rPr lang="en-US" dirty="0" smtClean="0"/>
              <a:t>won’t </a:t>
            </a:r>
            <a:r>
              <a:rPr lang="en-US" dirty="0"/>
              <a:t>help you satisfy your drivers unless you produce </a:t>
            </a:r>
            <a:r>
              <a:rPr lang="en-US" i="1" dirty="0" smtClean="0"/>
              <a:t>structures</a:t>
            </a:r>
            <a:endParaRPr lang="en-US" dirty="0"/>
          </a:p>
          <a:p>
            <a:pPr lvl="1"/>
            <a:r>
              <a:rPr lang="en-US" dirty="0" smtClean="0"/>
              <a:t>you </a:t>
            </a:r>
            <a:r>
              <a:rPr lang="en-US" dirty="0"/>
              <a:t>need to identify and connect elements that are derived from the selected design concepts. </a:t>
            </a:r>
            <a:endParaRPr lang="en-US" dirty="0" smtClean="0"/>
          </a:p>
          <a:p>
            <a:r>
              <a:rPr lang="en-US" dirty="0" smtClean="0"/>
              <a:t>This </a:t>
            </a:r>
            <a:r>
              <a:rPr lang="en-US" dirty="0"/>
              <a:t>is </a:t>
            </a:r>
            <a:r>
              <a:rPr lang="en-US" dirty="0" smtClean="0"/>
              <a:t>“</a:t>
            </a:r>
            <a:r>
              <a:rPr lang="en-US" dirty="0"/>
              <a:t>instantiation” </a:t>
            </a:r>
            <a:r>
              <a:rPr lang="en-US" dirty="0" smtClean="0"/>
              <a:t>in </a:t>
            </a:r>
            <a:r>
              <a:rPr lang="en-US" dirty="0"/>
              <a:t>ADD: creating elements and </a:t>
            </a:r>
            <a:r>
              <a:rPr lang="en-US" dirty="0" smtClean="0"/>
              <a:t>relationships, </a:t>
            </a:r>
            <a:r>
              <a:rPr lang="en-US" dirty="0"/>
              <a:t>and associating responsibilities with these elements</a:t>
            </a:r>
          </a:p>
        </p:txBody>
      </p:sp>
    </p:spTree>
    <p:extLst>
      <p:ext uri="{BB962C8B-B14F-4D97-AF65-F5344CB8AC3E}">
        <p14:creationId xmlns:p14="http://schemas.microsoft.com/office/powerpoint/2010/main" val="403958584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Producing Structures</a:t>
            </a:r>
            <a:endParaRPr lang="en-US" dirty="0"/>
          </a:p>
        </p:txBody>
      </p:sp>
      <p:sp>
        <p:nvSpPr>
          <p:cNvPr id="3" name="Content Placeholder 2"/>
          <p:cNvSpPr>
            <a:spLocks noGrp="1"/>
          </p:cNvSpPr>
          <p:nvPr>
            <p:ph idx="1"/>
          </p:nvPr>
        </p:nvSpPr>
        <p:spPr/>
        <p:txBody>
          <a:bodyPr>
            <a:normAutofit/>
          </a:bodyPr>
          <a:lstStyle/>
          <a:p>
            <a:r>
              <a:rPr lang="en-US" dirty="0" smtClean="0"/>
              <a:t>Structures are categorized as:</a:t>
            </a:r>
            <a:endParaRPr lang="en-US" dirty="0"/>
          </a:p>
          <a:p>
            <a:pPr lvl="1" fontAlgn="base"/>
            <a:r>
              <a:rPr lang="en-US" dirty="0"/>
              <a:t>Module structures: </a:t>
            </a:r>
            <a:r>
              <a:rPr lang="en-US" dirty="0" smtClean="0"/>
              <a:t>elements </a:t>
            </a:r>
            <a:r>
              <a:rPr lang="en-US" dirty="0"/>
              <a:t>that exist at development time, like files, modules and classes.</a:t>
            </a:r>
          </a:p>
          <a:p>
            <a:pPr lvl="1" fontAlgn="base"/>
            <a:r>
              <a:rPr lang="en-US" dirty="0"/>
              <a:t>Component and Connector (C&amp;C) structures: </a:t>
            </a:r>
            <a:r>
              <a:rPr lang="en-US" dirty="0" smtClean="0"/>
              <a:t>dynamic </a:t>
            </a:r>
            <a:r>
              <a:rPr lang="en-US" dirty="0"/>
              <a:t>elements that exist at run-time, like processes and threads.</a:t>
            </a:r>
          </a:p>
          <a:p>
            <a:pPr lvl="1" fontAlgn="base"/>
            <a:r>
              <a:rPr lang="en-US" dirty="0"/>
              <a:t>Allocation structures: </a:t>
            </a:r>
            <a:r>
              <a:rPr lang="en-US" dirty="0" smtClean="0"/>
              <a:t>software </a:t>
            </a:r>
            <a:r>
              <a:rPr lang="en-US" dirty="0"/>
              <a:t>elements (from a module or C&amp;C structure) and non-software </a:t>
            </a:r>
            <a:r>
              <a:rPr lang="en-US" dirty="0" smtClean="0"/>
              <a:t>elements, </a:t>
            </a:r>
            <a:r>
              <a:rPr lang="en-US" dirty="0"/>
              <a:t>like file systems, hardware, and development teams</a:t>
            </a:r>
            <a:r>
              <a:rPr lang="en-US" dirty="0" smtClean="0"/>
              <a:t>.</a:t>
            </a:r>
          </a:p>
          <a:p>
            <a:pPr fontAlgn="base"/>
            <a:r>
              <a:rPr lang="en-US" dirty="0" smtClean="0"/>
              <a:t>When you instantiate a design concept you may need to produce more than one structure.</a:t>
            </a:r>
            <a:endParaRPr lang="en-US" dirty="0"/>
          </a:p>
        </p:txBody>
      </p:sp>
    </p:spTree>
    <p:extLst>
      <p:ext uri="{BB962C8B-B14F-4D97-AF65-F5344CB8AC3E}">
        <p14:creationId xmlns:p14="http://schemas.microsoft.com/office/powerpoint/2010/main" val="12212842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Consequences</a:t>
            </a:r>
          </a:p>
        </p:txBody>
      </p:sp>
      <p:sp>
        <p:nvSpPr>
          <p:cNvPr id="58371" name="Rectangle 3"/>
          <p:cNvSpPr>
            <a:spLocks noGrp="1" noChangeArrowheads="1"/>
          </p:cNvSpPr>
          <p:nvPr>
            <p:ph type="body" idx="1"/>
          </p:nvPr>
        </p:nvSpPr>
        <p:spPr/>
        <p:txBody>
          <a:bodyPr/>
          <a:lstStyle/>
          <a:p>
            <a:pPr>
              <a:lnSpc>
                <a:spcPct val="90000"/>
              </a:lnSpc>
            </a:pPr>
            <a:r>
              <a:rPr lang="en-US" dirty="0"/>
              <a:t>We can always stay gainfully employed</a:t>
            </a:r>
            <a:r>
              <a:rPr lang="en-US" dirty="0" smtClean="0"/>
              <a:t>!</a:t>
            </a:r>
          </a:p>
          <a:p>
            <a:pPr marL="0" indent="0">
              <a:lnSpc>
                <a:spcPct val="90000"/>
              </a:lnSpc>
              <a:buNone/>
            </a:pPr>
            <a:endParaRPr lang="en-US" dirty="0"/>
          </a:p>
          <a:p>
            <a:pPr>
              <a:lnSpc>
                <a:spcPct val="90000"/>
              </a:lnSpc>
            </a:pPr>
            <a:r>
              <a:rPr lang="en-US" dirty="0"/>
              <a:t>Design provides a guiding star </a:t>
            </a:r>
            <a:r>
              <a:rPr lang="en-US" dirty="0" smtClean="0"/>
              <a:t>for:</a:t>
            </a:r>
            <a:endParaRPr lang="en-US" dirty="0"/>
          </a:p>
          <a:p>
            <a:pPr lvl="1">
              <a:lnSpc>
                <a:spcPct val="90000"/>
              </a:lnSpc>
            </a:pPr>
            <a:r>
              <a:rPr lang="en-US" dirty="0"/>
              <a:t>Our </a:t>
            </a:r>
            <a:r>
              <a:rPr lang="en-US" i="1" dirty="0"/>
              <a:t>educational practices</a:t>
            </a:r>
          </a:p>
          <a:p>
            <a:pPr lvl="1">
              <a:lnSpc>
                <a:spcPct val="90000"/>
              </a:lnSpc>
            </a:pPr>
            <a:r>
              <a:rPr lang="en-US" dirty="0"/>
              <a:t>Our </a:t>
            </a:r>
            <a:r>
              <a:rPr lang="en-US" i="1" dirty="0"/>
              <a:t>research emphases</a:t>
            </a:r>
          </a:p>
          <a:p>
            <a:pPr lvl="2">
              <a:lnSpc>
                <a:spcPct val="90000"/>
              </a:lnSpc>
            </a:pPr>
            <a:r>
              <a:rPr lang="en-US" dirty="0"/>
              <a:t>Essence </a:t>
            </a:r>
            <a:r>
              <a:rPr lang="en-US" dirty="0" smtClean="0"/>
              <a:t>vs. </a:t>
            </a:r>
            <a:r>
              <a:rPr lang="en-US" dirty="0"/>
              <a:t>accident: as we center on the former, design becomes pre-eminent</a:t>
            </a:r>
          </a:p>
          <a:p>
            <a:pPr lvl="1">
              <a:lnSpc>
                <a:spcPct val="90000"/>
              </a:lnSpc>
            </a:pPr>
            <a:r>
              <a:rPr lang="en-US" dirty="0"/>
              <a:t>Our characterization of what we do to outside </a:t>
            </a:r>
            <a:r>
              <a:rPr lang="en-US" dirty="0" smtClean="0"/>
              <a:t>parties</a:t>
            </a:r>
          </a:p>
          <a:p>
            <a:pPr marL="457200" lvl="1" indent="0">
              <a:lnSpc>
                <a:spcPct val="90000"/>
              </a:lnSpc>
              <a:buNone/>
            </a:pPr>
            <a:endParaRPr lang="en-US" dirty="0"/>
          </a:p>
          <a:p>
            <a:pPr>
              <a:lnSpc>
                <a:spcPct val="90000"/>
              </a:lnSpc>
            </a:pPr>
            <a:r>
              <a:rPr lang="en-US" dirty="0"/>
              <a:t>Design will remain as a worthy subject of study</a:t>
            </a:r>
          </a:p>
        </p:txBody>
      </p:sp>
    </p:spTree>
    <p:extLst>
      <p:ext uri="{BB962C8B-B14F-4D97-AF65-F5344CB8AC3E}">
        <p14:creationId xmlns:p14="http://schemas.microsoft.com/office/powerpoint/2010/main" val="4985083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Interfaces</a:t>
            </a:r>
            <a:endParaRPr lang="en-US" dirty="0"/>
          </a:p>
        </p:txBody>
      </p:sp>
      <p:sp>
        <p:nvSpPr>
          <p:cNvPr id="3" name="Content Placeholder 2"/>
          <p:cNvSpPr>
            <a:spLocks noGrp="1"/>
          </p:cNvSpPr>
          <p:nvPr>
            <p:ph idx="1"/>
          </p:nvPr>
        </p:nvSpPr>
        <p:spPr/>
        <p:txBody>
          <a:bodyPr/>
          <a:lstStyle/>
          <a:p>
            <a:r>
              <a:rPr lang="en-US" dirty="0"/>
              <a:t>Interfaces are the externally visible properties of elements which establish a contractual specification that allows elements to collaborate and exchange information. </a:t>
            </a:r>
            <a:endParaRPr lang="en-US" dirty="0" smtClean="0"/>
          </a:p>
          <a:p>
            <a:r>
              <a:rPr lang="en-US" dirty="0" smtClean="0"/>
              <a:t>There </a:t>
            </a:r>
            <a:r>
              <a:rPr lang="en-US" dirty="0"/>
              <a:t>are two categories of interfaces: external and internal</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312835040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Interfaces</a:t>
            </a:r>
            <a:endParaRPr lang="en-US" dirty="0"/>
          </a:p>
        </p:txBody>
      </p:sp>
      <p:sp>
        <p:nvSpPr>
          <p:cNvPr id="3" name="Content Placeholder 2"/>
          <p:cNvSpPr>
            <a:spLocks noGrp="1"/>
          </p:cNvSpPr>
          <p:nvPr>
            <p:ph idx="1"/>
          </p:nvPr>
        </p:nvSpPr>
        <p:spPr>
          <a:xfrm>
            <a:off x="457200" y="1394136"/>
            <a:ext cx="8229600" cy="2521039"/>
          </a:xfrm>
        </p:spPr>
        <p:txBody>
          <a:bodyPr>
            <a:normAutofit/>
          </a:bodyPr>
          <a:lstStyle/>
          <a:p>
            <a:r>
              <a:rPr lang="en-US" dirty="0"/>
              <a:t>External interfaces include interfaces from other systems that are </a:t>
            </a:r>
            <a:r>
              <a:rPr lang="en-US" i="1" dirty="0"/>
              <a:t>required</a:t>
            </a:r>
            <a:r>
              <a:rPr lang="en-US" dirty="0"/>
              <a:t> by the system that you are developing and interfaces that are </a:t>
            </a:r>
            <a:r>
              <a:rPr lang="en-US" i="1" dirty="0"/>
              <a:t>provided</a:t>
            </a:r>
            <a:r>
              <a:rPr lang="en-US" dirty="0"/>
              <a:t> by your system to other </a:t>
            </a:r>
            <a:r>
              <a:rPr lang="en-US" dirty="0" smtClean="0"/>
              <a:t>systems. </a:t>
            </a:r>
          </a:p>
          <a:p>
            <a:r>
              <a:rPr lang="en-US" dirty="0" smtClean="0"/>
              <a:t>A system context diagram can help understand external interfaces, e.g.</a:t>
            </a:r>
            <a:endParaRPr lang="en-US" dirty="0"/>
          </a:p>
        </p:txBody>
      </p:sp>
      <p:pic>
        <p:nvPicPr>
          <p:cNvPr id="3074" name="Picture 2" descr="https://docs.google.com/drawings/d/sXR3O_XWkgWcn-qv0vH7lKA/image?w=609&amp;h=323&amp;rev=1&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471" y="3626877"/>
            <a:ext cx="580072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2154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Interfaces</a:t>
            </a:r>
            <a:endParaRPr lang="en-US" dirty="0"/>
          </a:p>
        </p:txBody>
      </p:sp>
      <p:sp>
        <p:nvSpPr>
          <p:cNvPr id="3" name="Content Placeholder 2"/>
          <p:cNvSpPr>
            <a:spLocks noGrp="1"/>
          </p:cNvSpPr>
          <p:nvPr>
            <p:ph idx="1"/>
          </p:nvPr>
        </p:nvSpPr>
        <p:spPr>
          <a:xfrm>
            <a:off x="457200" y="1394136"/>
            <a:ext cx="8229600" cy="4130901"/>
          </a:xfrm>
        </p:spPr>
        <p:txBody>
          <a:bodyPr>
            <a:normAutofit/>
          </a:bodyPr>
          <a:lstStyle/>
          <a:p>
            <a:r>
              <a:rPr lang="en-US" dirty="0"/>
              <a:t>Internal interfaces are interfaces between the elements that result from the instantiation of design concepts</a:t>
            </a:r>
            <a:r>
              <a:rPr lang="en-US" dirty="0" smtClean="0"/>
              <a:t>. </a:t>
            </a:r>
          </a:p>
          <a:p>
            <a:r>
              <a:rPr lang="en-US" dirty="0" smtClean="0"/>
              <a:t>A sequence </a:t>
            </a:r>
            <a:br>
              <a:rPr lang="en-US" dirty="0" smtClean="0"/>
            </a:br>
            <a:r>
              <a:rPr lang="en-US" dirty="0" smtClean="0"/>
              <a:t>diagram can </a:t>
            </a:r>
            <a:br>
              <a:rPr lang="en-US" dirty="0" smtClean="0"/>
            </a:br>
            <a:r>
              <a:rPr lang="en-US" dirty="0" smtClean="0"/>
              <a:t>help </a:t>
            </a:r>
            <a:br>
              <a:rPr lang="en-US" dirty="0" smtClean="0"/>
            </a:br>
            <a:r>
              <a:rPr lang="en-US" dirty="0" smtClean="0"/>
              <a:t>understand </a:t>
            </a:r>
            <a:br>
              <a:rPr lang="en-US" dirty="0" smtClean="0"/>
            </a:br>
            <a:r>
              <a:rPr lang="en-US" dirty="0" smtClean="0"/>
              <a:t>internal </a:t>
            </a:r>
            <a:br>
              <a:rPr lang="en-US" dirty="0" smtClean="0"/>
            </a:br>
            <a:r>
              <a:rPr lang="en-US" dirty="0" smtClean="0"/>
              <a:t>interfaces, e.g.</a:t>
            </a:r>
            <a:endParaRPr lang="en-US" dirty="0"/>
          </a:p>
        </p:txBody>
      </p:sp>
      <p:pic>
        <p:nvPicPr>
          <p:cNvPr id="4098" name="Picture 2" descr="C-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598" y="2807594"/>
            <a:ext cx="580072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1137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Documenting During Design</a:t>
            </a:r>
            <a:endParaRPr lang="en-US" dirty="0"/>
          </a:p>
        </p:txBody>
      </p:sp>
      <p:sp>
        <p:nvSpPr>
          <p:cNvPr id="3" name="Content Placeholder 2"/>
          <p:cNvSpPr>
            <a:spLocks noGrp="1"/>
          </p:cNvSpPr>
          <p:nvPr>
            <p:ph idx="1"/>
          </p:nvPr>
        </p:nvSpPr>
        <p:spPr/>
        <p:txBody>
          <a:bodyPr>
            <a:normAutofit/>
          </a:bodyPr>
          <a:lstStyle/>
          <a:p>
            <a:r>
              <a:rPr lang="en-US" dirty="0"/>
              <a:t>A software architecture is typically documented as a set of </a:t>
            </a:r>
            <a:r>
              <a:rPr lang="en-US" i="1" dirty="0"/>
              <a:t>views</a:t>
            </a:r>
            <a:r>
              <a:rPr lang="en-US" dirty="0"/>
              <a:t>, which represent the different structures that compose the </a:t>
            </a:r>
            <a:r>
              <a:rPr lang="en-US" dirty="0" smtClean="0"/>
              <a:t>architecture.</a:t>
            </a:r>
          </a:p>
          <a:p>
            <a:r>
              <a:rPr lang="en-US" dirty="0" smtClean="0"/>
              <a:t>The </a:t>
            </a:r>
            <a:r>
              <a:rPr lang="en-US" dirty="0"/>
              <a:t>formal documentation of </a:t>
            </a:r>
            <a:r>
              <a:rPr lang="en-US" dirty="0" smtClean="0"/>
              <a:t>views </a:t>
            </a:r>
            <a:r>
              <a:rPr lang="en-US" dirty="0"/>
              <a:t>is not part of the design process. </a:t>
            </a:r>
            <a:endParaRPr lang="en-US" dirty="0" smtClean="0"/>
          </a:p>
          <a:p>
            <a:r>
              <a:rPr lang="en-US" dirty="0" smtClean="0"/>
              <a:t>Structures</a:t>
            </a:r>
            <a:r>
              <a:rPr lang="en-US" dirty="0"/>
              <a:t>, however, are produced as part of </a:t>
            </a:r>
            <a:r>
              <a:rPr lang="en-US" dirty="0" smtClean="0"/>
              <a:t>design.</a:t>
            </a:r>
          </a:p>
          <a:p>
            <a:r>
              <a:rPr lang="en-US" dirty="0" smtClean="0"/>
              <a:t>These should be captured, </a:t>
            </a:r>
            <a:r>
              <a:rPr lang="en-US" dirty="0"/>
              <a:t>even if they are </a:t>
            </a:r>
            <a:r>
              <a:rPr lang="en-US" dirty="0" smtClean="0"/>
              <a:t>informal </a:t>
            </a:r>
            <a:r>
              <a:rPr lang="en-US" dirty="0"/>
              <a:t>(i.e. </a:t>
            </a:r>
            <a:r>
              <a:rPr lang="en-US" dirty="0" smtClean="0"/>
              <a:t>sketches).</a:t>
            </a:r>
            <a:endParaRPr lang="en-US" dirty="0"/>
          </a:p>
        </p:txBody>
      </p:sp>
    </p:spTree>
    <p:extLst>
      <p:ext uri="{BB962C8B-B14F-4D97-AF65-F5344CB8AC3E}">
        <p14:creationId xmlns:p14="http://schemas.microsoft.com/office/powerpoint/2010/main" val="321739858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Sketches </a:t>
            </a:r>
            <a:endParaRPr lang="en-US" dirty="0"/>
          </a:p>
        </p:txBody>
      </p:sp>
      <p:sp>
        <p:nvSpPr>
          <p:cNvPr id="3" name="Content Placeholder 2"/>
          <p:cNvSpPr>
            <a:spLocks noGrp="1"/>
          </p:cNvSpPr>
          <p:nvPr>
            <p:ph idx="1"/>
          </p:nvPr>
        </p:nvSpPr>
        <p:spPr/>
        <p:txBody>
          <a:bodyPr>
            <a:normAutofit/>
          </a:bodyPr>
          <a:lstStyle/>
          <a:p>
            <a:r>
              <a:rPr lang="en-US" dirty="0" smtClean="0"/>
              <a:t>If </a:t>
            </a:r>
            <a:r>
              <a:rPr lang="en-US" dirty="0"/>
              <a:t>you use </a:t>
            </a:r>
            <a:r>
              <a:rPr lang="en-US" dirty="0" smtClean="0"/>
              <a:t>an informal notation for sketches, </a:t>
            </a:r>
            <a:r>
              <a:rPr lang="en-US" dirty="0"/>
              <a:t>you should </a:t>
            </a:r>
            <a:r>
              <a:rPr lang="en-US" dirty="0" smtClean="0"/>
              <a:t>maintain </a:t>
            </a:r>
            <a:r>
              <a:rPr lang="en-US" dirty="0"/>
              <a:t>consistency in the use of </a:t>
            </a:r>
            <a:r>
              <a:rPr lang="en-US" dirty="0" smtClean="0"/>
              <a:t>symbols (and add </a:t>
            </a:r>
            <a:r>
              <a:rPr lang="en-US" dirty="0"/>
              <a:t>a legend to your </a:t>
            </a:r>
            <a:r>
              <a:rPr lang="en-US" dirty="0" smtClean="0"/>
              <a:t>diagrams!).</a:t>
            </a:r>
            <a:endParaRPr lang="en-US" dirty="0"/>
          </a:p>
          <a:p>
            <a:r>
              <a:rPr lang="en-US" dirty="0" smtClean="0"/>
              <a:t>You </a:t>
            </a:r>
            <a:r>
              <a:rPr lang="en-US" dirty="0"/>
              <a:t>should develop a discipline of writing down the responsibilities that you allocate to the elements as you create the structures. </a:t>
            </a:r>
            <a:endParaRPr lang="en-US" dirty="0" smtClean="0"/>
          </a:p>
          <a:p>
            <a:r>
              <a:rPr lang="en-US" dirty="0" smtClean="0"/>
              <a:t>Writing </a:t>
            </a:r>
            <a:r>
              <a:rPr lang="en-US" dirty="0"/>
              <a:t>it down </a:t>
            </a:r>
            <a:r>
              <a:rPr lang="en-US" i="1" dirty="0"/>
              <a:t>at that moment </a:t>
            </a:r>
            <a:r>
              <a:rPr lang="en-US" dirty="0"/>
              <a:t>ensures that you won’t have to remember it later.  </a:t>
            </a:r>
            <a:br>
              <a:rPr lang="en-US" dirty="0"/>
            </a:br>
            <a:endParaRPr lang="en-US" dirty="0"/>
          </a:p>
        </p:txBody>
      </p:sp>
    </p:spTree>
    <p:extLst>
      <p:ext uri="{BB962C8B-B14F-4D97-AF65-F5344CB8AC3E}">
        <p14:creationId xmlns:p14="http://schemas.microsoft.com/office/powerpoint/2010/main" val="122189264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positiva1.png"/>
          <p:cNvPicPr>
            <a:picLocks noChangeAspect="1" noChangeArrowheads="1"/>
          </p:cNvPicPr>
          <p:nvPr/>
        </p:nvPicPr>
        <p:blipFill rotWithShape="1">
          <a:blip r:embed="rId2">
            <a:extLst>
              <a:ext uri="{28A0092B-C50C-407E-A947-70E740481C1C}">
                <a14:useLocalDpi xmlns:a14="http://schemas.microsoft.com/office/drawing/2010/main" val="0"/>
              </a:ext>
            </a:extLst>
          </a:blip>
          <a:srcRect t="5156" b="12334"/>
          <a:stretch/>
        </p:blipFill>
        <p:spPr bwMode="auto">
          <a:xfrm>
            <a:off x="1284985" y="712687"/>
            <a:ext cx="6194738" cy="3835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5915" y="123977"/>
            <a:ext cx="7109847" cy="666460"/>
          </a:xfrm>
        </p:spPr>
        <p:txBody>
          <a:bodyPr>
            <a:normAutofit/>
          </a:bodyPr>
          <a:lstStyle/>
          <a:p>
            <a:r>
              <a:rPr lang="en-US" dirty="0" smtClean="0"/>
              <a:t>Example Sketch and Responsibilities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7268843"/>
              </p:ext>
            </p:extLst>
          </p:nvPr>
        </p:nvGraphicFramePr>
        <p:xfrm>
          <a:off x="387983" y="4608056"/>
          <a:ext cx="8398027" cy="1609359"/>
        </p:xfrm>
        <a:graphic>
          <a:graphicData uri="http://schemas.openxmlformats.org/drawingml/2006/table">
            <a:tbl>
              <a:tblPr/>
              <a:tblGrid>
                <a:gridCol w="1448055"/>
                <a:gridCol w="6949972"/>
              </a:tblGrid>
              <a:tr h="394461">
                <a:tc>
                  <a:txBody>
                    <a:bodyPr/>
                    <a:lstStyle/>
                    <a:p>
                      <a:pPr rtl="0" fontAlgn="t">
                        <a:spcBef>
                          <a:spcPts val="0"/>
                        </a:spcBef>
                        <a:spcAft>
                          <a:spcPts val="0"/>
                        </a:spcAft>
                      </a:pPr>
                      <a:r>
                        <a:rPr lang="en-US" sz="1400" b="1" i="0" u="none" strike="noStrike" dirty="0">
                          <a:solidFill>
                            <a:srgbClr val="000000"/>
                          </a:solidFill>
                          <a:effectLst/>
                          <a:latin typeface="Arial" charset="0"/>
                        </a:rPr>
                        <a:t>Element</a:t>
                      </a:r>
                      <a:endParaRPr lang="en-US" sz="1400"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sz="1400" b="1" i="0" u="none" strike="noStrike" dirty="0">
                          <a:solidFill>
                            <a:srgbClr val="000000"/>
                          </a:solidFill>
                          <a:effectLst/>
                          <a:latin typeface="Arial" charset="0"/>
                        </a:rPr>
                        <a:t>Responsibility</a:t>
                      </a:r>
                      <a:endParaRPr lang="en-US" sz="1400"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r>
              <a:tr h="610379">
                <a:tc>
                  <a:txBody>
                    <a:bodyPr/>
                    <a:lstStyle/>
                    <a:p>
                      <a:pPr rtl="0" fontAlgn="t">
                        <a:spcBef>
                          <a:spcPts val="0"/>
                        </a:spcBef>
                        <a:spcAft>
                          <a:spcPts val="0"/>
                        </a:spcAft>
                      </a:pPr>
                      <a:r>
                        <a:rPr lang="en-US" sz="1400" b="0" i="0" u="none" strike="noStrike">
                          <a:solidFill>
                            <a:srgbClr val="000000"/>
                          </a:solidFill>
                          <a:effectLst/>
                          <a:latin typeface="Arial" charset="0"/>
                        </a:rPr>
                        <a:t>Data Stream</a:t>
                      </a:r>
                      <a:endParaRPr lang="en-US" sz="140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This element collects data from all data sources in real-time and dispatches it to both the Batch Layer and the Speed Layer for processing.</a:t>
                      </a:r>
                      <a:endParaRPr lang="en-US" sz="1400"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2429">
                <a:tc>
                  <a:txBody>
                    <a:bodyPr/>
                    <a:lstStyle/>
                    <a:p>
                      <a:pPr rtl="0" fontAlgn="t">
                        <a:spcBef>
                          <a:spcPts val="0"/>
                        </a:spcBef>
                        <a:spcAft>
                          <a:spcPts val="0"/>
                        </a:spcAft>
                      </a:pPr>
                      <a:r>
                        <a:rPr lang="en-US" sz="1400" b="0" i="0" u="none" strike="noStrike">
                          <a:solidFill>
                            <a:srgbClr val="000000"/>
                          </a:solidFill>
                          <a:effectLst/>
                          <a:latin typeface="Arial" charset="0"/>
                        </a:rPr>
                        <a:t>Batch Layer</a:t>
                      </a:r>
                      <a:endParaRPr lang="en-US" sz="140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This layer is responsible for storing raw data and pre-computing the Batch Views to be stored in the Serving Layer.</a:t>
                      </a:r>
                      <a:endParaRPr lang="en-US" sz="1400"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3"/>
          <p:cNvSpPr>
            <a:spLocks noChangeArrowheads="1"/>
          </p:cNvSpPr>
          <p:nvPr/>
        </p:nvSpPr>
        <p:spPr bwMode="auto">
          <a:xfrm>
            <a:off x="1352284" y="3649307"/>
            <a:ext cx="16576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
            </a:r>
            <a:br>
              <a:rPr kumimoji="0" lang="en-US" altLang="en-US" sz="1400" b="0" i="0" u="none" strike="noStrike" cap="none" normalizeH="0" baseline="0">
                <a:ln>
                  <a:noFill/>
                </a:ln>
                <a:solidFill>
                  <a:schemeClr val="tx1"/>
                </a:solidFill>
                <a:effectLst/>
                <a:latin typeface="Arial" charset="0"/>
              </a:rPr>
            </a:br>
            <a:endParaRPr kumimoji="0" lang="en-US" altLang="en-US" sz="14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07277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Design Decisions</a:t>
            </a:r>
            <a:endParaRPr lang="en-US" dirty="0"/>
          </a:p>
        </p:txBody>
      </p:sp>
      <p:sp>
        <p:nvSpPr>
          <p:cNvPr id="3" name="Content Placeholder 2"/>
          <p:cNvSpPr>
            <a:spLocks noGrp="1"/>
          </p:cNvSpPr>
          <p:nvPr>
            <p:ph idx="1"/>
          </p:nvPr>
        </p:nvSpPr>
        <p:spPr/>
        <p:txBody>
          <a:bodyPr>
            <a:normAutofit/>
          </a:bodyPr>
          <a:lstStyle/>
          <a:p>
            <a:r>
              <a:rPr lang="en-US" dirty="0"/>
              <a:t>In each design iteration, you make important design decisions to achieve your iteration goal. </a:t>
            </a:r>
            <a:r>
              <a:rPr lang="en-US" dirty="0" smtClean="0"/>
              <a:t>These </a:t>
            </a:r>
            <a:r>
              <a:rPr lang="en-US" dirty="0"/>
              <a:t>design decisions include:</a:t>
            </a:r>
          </a:p>
          <a:p>
            <a:pPr lvl="1" fontAlgn="base"/>
            <a:r>
              <a:rPr lang="en-US" dirty="0"/>
              <a:t>Selecting a design concept from several alternatives</a:t>
            </a:r>
          </a:p>
          <a:p>
            <a:pPr lvl="1" fontAlgn="base"/>
            <a:r>
              <a:rPr lang="en-US" dirty="0"/>
              <a:t>Creating structures by instantiating the selected design concept</a:t>
            </a:r>
          </a:p>
          <a:p>
            <a:pPr lvl="1" fontAlgn="base"/>
            <a:r>
              <a:rPr lang="en-US" dirty="0"/>
              <a:t>Establishing relationships between elements and defining interfaces</a:t>
            </a:r>
          </a:p>
          <a:p>
            <a:pPr lvl="1" fontAlgn="base"/>
            <a:r>
              <a:rPr lang="en-US" dirty="0"/>
              <a:t>Allocating resources (people, hardware, computation</a:t>
            </a:r>
            <a:r>
              <a:rPr lang="en-US" dirty="0" smtClean="0"/>
              <a:t>, etc.)</a:t>
            </a:r>
            <a:endParaRPr lang="en-US" dirty="0"/>
          </a:p>
          <a:p>
            <a:pPr lvl="1" fontAlgn="base"/>
            <a:r>
              <a:rPr lang="en-US" dirty="0"/>
              <a:t>Others</a:t>
            </a:r>
          </a:p>
        </p:txBody>
      </p:sp>
    </p:spTree>
    <p:extLst>
      <p:ext uri="{BB962C8B-B14F-4D97-AF65-F5344CB8AC3E}">
        <p14:creationId xmlns:p14="http://schemas.microsoft.com/office/powerpoint/2010/main" val="790068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Design Rationale</a:t>
            </a:r>
            <a:endParaRPr lang="en-US" dirty="0"/>
          </a:p>
        </p:txBody>
      </p:sp>
      <p:sp>
        <p:nvSpPr>
          <p:cNvPr id="3" name="Content Placeholder 2"/>
          <p:cNvSpPr>
            <a:spLocks noGrp="1"/>
          </p:cNvSpPr>
          <p:nvPr>
            <p:ph idx="1"/>
          </p:nvPr>
        </p:nvSpPr>
        <p:spPr/>
        <p:txBody>
          <a:bodyPr>
            <a:normAutofit/>
          </a:bodyPr>
          <a:lstStyle/>
          <a:p>
            <a:r>
              <a:rPr lang="en-US" dirty="0"/>
              <a:t>Recording design decisions </a:t>
            </a:r>
            <a:r>
              <a:rPr lang="en-US" i="1" dirty="0"/>
              <a:t>beyond</a:t>
            </a:r>
            <a:r>
              <a:rPr lang="en-US" dirty="0"/>
              <a:t> the </a:t>
            </a:r>
            <a:r>
              <a:rPr lang="en-US" dirty="0" smtClean="0"/>
              <a:t>elements</a:t>
            </a:r>
            <a:r>
              <a:rPr lang="en-US" dirty="0"/>
              <a:t>, relationships, and properties is fundamental to </a:t>
            </a:r>
            <a:r>
              <a:rPr lang="en-US" dirty="0" smtClean="0"/>
              <a:t>help others understand </a:t>
            </a:r>
            <a:r>
              <a:rPr lang="en-US" dirty="0"/>
              <a:t>how you arrived at the result: the </a:t>
            </a:r>
            <a:r>
              <a:rPr lang="en-US" i="1" dirty="0"/>
              <a:t>design rationale</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22349108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t>
            </a:r>
            <a:r>
              <a:rPr lang="en-US" smtClean="0"/>
              <a:t>Design Rationale</a:t>
            </a:r>
            <a:endParaRPr lang="en-US" dirty="0"/>
          </a:p>
        </p:txBody>
      </p:sp>
      <p:sp>
        <p:nvSpPr>
          <p:cNvPr id="3" name="Content Placeholder 2"/>
          <p:cNvSpPr>
            <a:spLocks noGrp="1"/>
          </p:cNvSpPr>
          <p:nvPr>
            <p:ph idx="1"/>
          </p:nvPr>
        </p:nvSpPr>
        <p:spPr/>
        <p:txBody>
          <a:bodyPr>
            <a:normAutofit/>
          </a:bodyPr>
          <a:lstStyle/>
          <a:p>
            <a:r>
              <a:rPr lang="en-US" dirty="0" smtClean="0"/>
              <a:t>Some information </a:t>
            </a:r>
            <a:r>
              <a:rPr lang="en-US" dirty="0"/>
              <a:t>that can be useful </a:t>
            </a:r>
            <a:r>
              <a:rPr lang="en-US" dirty="0" smtClean="0"/>
              <a:t>to record includes</a:t>
            </a:r>
            <a:r>
              <a:rPr lang="en-US" dirty="0"/>
              <a:t>:</a:t>
            </a:r>
          </a:p>
          <a:p>
            <a:pPr lvl="1" fontAlgn="base"/>
            <a:r>
              <a:rPr lang="en-US" dirty="0"/>
              <a:t>What evidence was produced to justify decisions?</a:t>
            </a:r>
          </a:p>
          <a:p>
            <a:pPr lvl="1" fontAlgn="base"/>
            <a:r>
              <a:rPr lang="en-US" dirty="0"/>
              <a:t>Who did what?</a:t>
            </a:r>
          </a:p>
          <a:p>
            <a:pPr lvl="1" fontAlgn="base"/>
            <a:r>
              <a:rPr lang="en-US" dirty="0"/>
              <a:t>Why were shortcuts taken?</a:t>
            </a:r>
          </a:p>
          <a:p>
            <a:pPr lvl="1" fontAlgn="base"/>
            <a:r>
              <a:rPr lang="en-US" dirty="0"/>
              <a:t>Why were tradeoffs made?</a:t>
            </a:r>
          </a:p>
          <a:p>
            <a:pPr lvl="1" fontAlgn="base"/>
            <a:r>
              <a:rPr lang="en-US" dirty="0"/>
              <a:t>What assumptions did you make?</a:t>
            </a:r>
          </a:p>
        </p:txBody>
      </p:sp>
    </p:spTree>
    <p:extLst>
      <p:ext uri="{BB962C8B-B14F-4D97-AF65-F5344CB8AC3E}">
        <p14:creationId xmlns:p14="http://schemas.microsoft.com/office/powerpoint/2010/main" val="31531560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Design Progress</a:t>
            </a:r>
            <a:endParaRPr lang="en-US" dirty="0"/>
          </a:p>
        </p:txBody>
      </p:sp>
      <p:sp>
        <p:nvSpPr>
          <p:cNvPr id="3" name="Content Placeholder 2"/>
          <p:cNvSpPr>
            <a:spLocks noGrp="1"/>
          </p:cNvSpPr>
          <p:nvPr>
            <p:ph idx="1"/>
          </p:nvPr>
        </p:nvSpPr>
        <p:spPr/>
        <p:txBody>
          <a:bodyPr>
            <a:normAutofit/>
          </a:bodyPr>
          <a:lstStyle/>
          <a:p>
            <a:r>
              <a:rPr lang="en-US" dirty="0" smtClean="0"/>
              <a:t>When </a:t>
            </a:r>
            <a:r>
              <a:rPr lang="en-US" dirty="0"/>
              <a:t>you are performing design, however, there are several questions that you want to answer:</a:t>
            </a:r>
          </a:p>
          <a:p>
            <a:pPr lvl="1" fontAlgn="base"/>
            <a:r>
              <a:rPr lang="en-US" dirty="0"/>
              <a:t>How much design do we need to do?</a:t>
            </a:r>
          </a:p>
          <a:p>
            <a:pPr lvl="1" fontAlgn="base"/>
            <a:r>
              <a:rPr lang="en-US" dirty="0"/>
              <a:t>How much design has been done so far?</a:t>
            </a:r>
          </a:p>
          <a:p>
            <a:pPr lvl="1" fontAlgn="base"/>
            <a:r>
              <a:rPr lang="en-US" dirty="0"/>
              <a:t>Are we finished</a:t>
            </a:r>
            <a:r>
              <a:rPr lang="en-US" dirty="0" smtClean="0"/>
              <a:t>?</a:t>
            </a:r>
          </a:p>
          <a:p>
            <a:r>
              <a:rPr lang="en-US" dirty="0" smtClean="0"/>
              <a:t>Agile practices such as the use of backlogs and </a:t>
            </a:r>
            <a:r>
              <a:rPr lang="en-US" dirty="0" err="1" smtClean="0"/>
              <a:t>kanban</a:t>
            </a:r>
            <a:r>
              <a:rPr lang="en-US" dirty="0" smtClean="0"/>
              <a:t> boards can help you track the design progress and answer these questions. </a:t>
            </a:r>
          </a:p>
          <a:p>
            <a:r>
              <a:rPr lang="en-US" dirty="0" smtClean="0"/>
              <a:t>Any development project using any methodology, should track progress.</a:t>
            </a:r>
            <a:r>
              <a:rPr lang="en-US" dirty="0"/>
              <a:t/>
            </a:r>
            <a:br>
              <a:rPr lang="en-US" dirty="0"/>
            </a:br>
            <a:endParaRPr lang="en-US" dirty="0"/>
          </a:p>
        </p:txBody>
      </p:sp>
    </p:spTree>
    <p:extLst>
      <p:ext uri="{BB962C8B-B14F-4D97-AF65-F5344CB8AC3E}">
        <p14:creationId xmlns:p14="http://schemas.microsoft.com/office/powerpoint/2010/main" val="3712531736"/>
      </p:ext>
    </p:extLst>
  </p:cSld>
  <p:clrMapOvr>
    <a:masterClrMapping/>
  </p:clrMapOvr>
</p:sld>
</file>

<file path=ppt/theme/theme1.xml><?xml version="1.0" encoding="utf-8"?>
<a:theme xmlns:a="http://schemas.openxmlformats.org/drawingml/2006/main" name="S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66FF"/>
      </a:hlink>
      <a:folHlink>
        <a:srgbClr val="5F5F5F"/>
      </a:folHlink>
    </a:clrScheme>
    <a:fontScheme name="5.1 - Program design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1 - Program design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1 - Program design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1 - Program design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1 - Program design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1 - Program design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1 - Program design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1 - Program design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SE.thmx</Template>
  <TotalTime>2769</TotalTime>
  <Words>8098</Words>
  <Application>Microsoft Macintosh PowerPoint</Application>
  <PresentationFormat>On-screen Show (4:3)</PresentationFormat>
  <Paragraphs>1051</Paragraphs>
  <Slides>103</Slides>
  <Notes>38</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SE</vt:lpstr>
      <vt:lpstr>Foundations of Complex Software Architectures and Styles</vt:lpstr>
      <vt:lpstr>Where were we?</vt:lpstr>
      <vt:lpstr>Where were we?</vt:lpstr>
      <vt:lpstr>Structure of The Lecture</vt:lpstr>
      <vt:lpstr>PowerPoint Presentation</vt:lpstr>
      <vt:lpstr>PowerPoint Presentation</vt:lpstr>
      <vt:lpstr>Design is at the Center of SE</vt:lpstr>
      <vt:lpstr>Design Will Remain the Center</vt:lpstr>
      <vt:lpstr>Consequences</vt:lpstr>
      <vt:lpstr>Design of What?</vt:lpstr>
      <vt:lpstr>PowerPoint Presentation</vt:lpstr>
      <vt:lpstr>PowerPoint Presentation</vt:lpstr>
      <vt:lpstr>PowerPoint Presentation</vt:lpstr>
      <vt:lpstr>Application Design  v. Software Design</vt:lpstr>
      <vt:lpstr>When Does Design Happen?  </vt:lpstr>
      <vt:lpstr>Where Did We Go Wrong?</vt:lpstr>
      <vt:lpstr>One Student’s Answer….</vt:lpstr>
      <vt:lpstr>Find Design </vt:lpstr>
      <vt:lpstr>Find Design </vt:lpstr>
      <vt:lpstr>Or Here?</vt:lpstr>
      <vt:lpstr>Or Here?</vt:lpstr>
      <vt:lpstr>This Early Work Misled Us</vt:lpstr>
      <vt:lpstr>Requirements Engineering  Involves Designing</vt:lpstr>
      <vt:lpstr>Just What is Design?</vt:lpstr>
      <vt:lpstr>Architectural design decisions</vt:lpstr>
      <vt:lpstr>Architectural design decisions: Examples</vt:lpstr>
      <vt:lpstr>Good Decision Techniques </vt:lpstr>
      <vt:lpstr>Priorities &amp; Objectives: an Example</vt:lpstr>
      <vt:lpstr>Making a Choice: Cost-Benefit Analysis</vt:lpstr>
      <vt:lpstr>Bad Decision? Technical Debt!</vt:lpstr>
      <vt:lpstr>Bad Decision? Technical Debt!</vt:lpstr>
      <vt:lpstr>Bad Decision? Technical Debt!</vt:lpstr>
      <vt:lpstr>PowerPoint Presentation</vt:lpstr>
      <vt:lpstr>PowerPoint Presentation</vt:lpstr>
      <vt:lpstr>PowerPoint Presentation</vt:lpstr>
      <vt:lpstr>Bored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Enough with this Debt metaphor... Who is responsible?</vt:lpstr>
      <vt:lpstr>Decision Makers?</vt:lpstr>
      <vt:lpstr>Decision Makers?</vt:lpstr>
      <vt:lpstr>Decision Making:   When Does it Happen?</vt:lpstr>
      <vt:lpstr>A Design Imperative</vt:lpstr>
      <vt:lpstr>The Long Future</vt:lpstr>
      <vt:lpstr>Conclusions (for this part)</vt:lpstr>
      <vt:lpstr>Software Architecture Revisited</vt:lpstr>
      <vt:lpstr>Turbine Visualization of Processes</vt:lpstr>
      <vt:lpstr>The Science of Design</vt:lpstr>
      <vt:lpstr>How About re-design?</vt:lpstr>
      <vt:lpstr>Design evolution techniques</vt:lpstr>
      <vt:lpstr> ATAM: the Architecture Tradeoff Analysis Method</vt:lpstr>
      <vt:lpstr> Steps of ATAM</vt:lpstr>
      <vt:lpstr>PowerPoint Presentation</vt:lpstr>
      <vt:lpstr>Steps of ATAM</vt:lpstr>
      <vt:lpstr>Steps of ATAM</vt:lpstr>
      <vt:lpstr>Utility Tree</vt:lpstr>
      <vt:lpstr>PowerPoint Presentation</vt:lpstr>
      <vt:lpstr>PowerPoint Presentation</vt:lpstr>
      <vt:lpstr>PowerPoint Presentation</vt:lpstr>
      <vt:lpstr>PowerPoint Presentation</vt:lpstr>
      <vt:lpstr>Goal of ATAM</vt:lpstr>
      <vt:lpstr>Bored yet?</vt:lpstr>
      <vt:lpstr>The Need for a Principled Method</vt:lpstr>
      <vt:lpstr>ADD 3.0</vt:lpstr>
      <vt:lpstr>ADD’s Steps</vt:lpstr>
      <vt:lpstr>Step 1: Review Inputs</vt:lpstr>
      <vt:lpstr>Step 2: Establish Iteration Goal</vt:lpstr>
      <vt:lpstr>Steps 3-5: Choose and Instantiate Elements</vt:lpstr>
      <vt:lpstr>Step 6: Sketch Views</vt:lpstr>
      <vt:lpstr>Step 7: Perform Analysis</vt:lpstr>
      <vt:lpstr>ADD Output/Iteration </vt:lpstr>
      <vt:lpstr>Following a Design Roadmap</vt:lpstr>
      <vt:lpstr>Design of greenfield systems for mature domains</vt:lpstr>
      <vt:lpstr>Design of greenfield systems for  novel domains</vt:lpstr>
      <vt:lpstr>Design for an existing system (brownfield)</vt:lpstr>
      <vt:lpstr>Design for an existing system (brownfield)</vt:lpstr>
      <vt:lpstr>Identifying Design Concepts</vt:lpstr>
      <vt:lpstr>Selecting Design Concepts</vt:lpstr>
      <vt:lpstr>Example Table to Support Selection</vt:lpstr>
      <vt:lpstr>Selecting Design Concepts</vt:lpstr>
      <vt:lpstr>To Prototype or Not to Prototype?</vt:lpstr>
      <vt:lpstr>Producing Structures</vt:lpstr>
      <vt:lpstr>Producing Structures</vt:lpstr>
      <vt:lpstr>Defining Interfaces</vt:lpstr>
      <vt:lpstr>External Interfaces</vt:lpstr>
      <vt:lpstr>Internal Interfaces</vt:lpstr>
      <vt:lpstr>Documenting During Design</vt:lpstr>
      <vt:lpstr>Recording Sketches </vt:lpstr>
      <vt:lpstr>Example Sketch and Responsibilities</vt:lpstr>
      <vt:lpstr>Recording Design Decisions</vt:lpstr>
      <vt:lpstr>Recording Design Rationale</vt:lpstr>
      <vt:lpstr>Recording Design Rationale</vt:lpstr>
      <vt:lpstr>Tracking Design Progress</vt:lpstr>
      <vt:lpstr>Example Kanban Board</vt:lpstr>
      <vt:lpstr>Conclusions</vt:lpstr>
      <vt:lpstr>That’s it for today!</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210</cp:revision>
  <cp:lastPrinted>2015-11-04T00:01:30Z</cp:lastPrinted>
  <dcterms:created xsi:type="dcterms:W3CDTF">2016-10-18T09:37:06Z</dcterms:created>
  <dcterms:modified xsi:type="dcterms:W3CDTF">2017-10-16T10:54:11Z</dcterms:modified>
</cp:coreProperties>
</file>